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handoutMasterIdLst>
    <p:handoutMasterId r:id="rId70"/>
  </p:handoutMasterIdLst>
  <p:sldIdLst>
    <p:sldId id="256" r:id="rId5"/>
    <p:sldId id="274" r:id="rId6"/>
    <p:sldId id="390" r:id="rId7"/>
    <p:sldId id="410" r:id="rId8"/>
    <p:sldId id="411" r:id="rId9"/>
    <p:sldId id="419" r:id="rId10"/>
    <p:sldId id="421" r:id="rId11"/>
    <p:sldId id="412" r:id="rId12"/>
    <p:sldId id="414" r:id="rId13"/>
    <p:sldId id="424" r:id="rId14"/>
    <p:sldId id="425" r:id="rId15"/>
    <p:sldId id="431" r:id="rId16"/>
    <p:sldId id="432" r:id="rId17"/>
    <p:sldId id="437" r:id="rId18"/>
    <p:sldId id="438" r:id="rId19"/>
    <p:sldId id="439" r:id="rId20"/>
    <p:sldId id="440" r:id="rId21"/>
    <p:sldId id="441" r:id="rId22"/>
    <p:sldId id="442" r:id="rId23"/>
    <p:sldId id="447" r:id="rId24"/>
    <p:sldId id="451" r:id="rId25"/>
    <p:sldId id="452" r:id="rId26"/>
    <p:sldId id="453" r:id="rId27"/>
    <p:sldId id="454" r:id="rId28"/>
    <p:sldId id="455" r:id="rId29"/>
    <p:sldId id="446" r:id="rId30"/>
    <p:sldId id="458" r:id="rId31"/>
    <p:sldId id="459" r:id="rId32"/>
    <p:sldId id="460" r:id="rId33"/>
    <p:sldId id="461" r:id="rId34"/>
    <p:sldId id="462" r:id="rId35"/>
    <p:sldId id="463" r:id="rId36"/>
    <p:sldId id="464" r:id="rId37"/>
    <p:sldId id="465" r:id="rId38"/>
    <p:sldId id="469" r:id="rId39"/>
    <p:sldId id="475" r:id="rId40"/>
    <p:sldId id="478" r:id="rId41"/>
    <p:sldId id="479" r:id="rId42"/>
    <p:sldId id="480" r:id="rId43"/>
    <p:sldId id="481" r:id="rId44"/>
    <p:sldId id="482" r:id="rId45"/>
    <p:sldId id="485" r:id="rId46"/>
    <p:sldId id="487" r:id="rId47"/>
    <p:sldId id="488" r:id="rId48"/>
    <p:sldId id="489" r:id="rId49"/>
    <p:sldId id="490" r:id="rId50"/>
    <p:sldId id="491" r:id="rId51"/>
    <p:sldId id="492" r:id="rId52"/>
    <p:sldId id="416" r:id="rId53"/>
    <p:sldId id="417" r:id="rId54"/>
    <p:sldId id="422" r:id="rId55"/>
    <p:sldId id="423" r:id="rId56"/>
    <p:sldId id="435" r:id="rId57"/>
    <p:sldId id="436" r:id="rId58"/>
    <p:sldId id="456" r:id="rId59"/>
    <p:sldId id="457" r:id="rId60"/>
    <p:sldId id="476" r:id="rId61"/>
    <p:sldId id="477" r:id="rId62"/>
    <p:sldId id="483" r:id="rId63"/>
    <p:sldId id="484" r:id="rId64"/>
    <p:sldId id="493" r:id="rId65"/>
    <p:sldId id="494" r:id="rId66"/>
    <p:sldId id="408" r:id="rId67"/>
    <p:sldId id="383" r:id="rId6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FC702-1799-4615-A0C0-E9D507DDC974}" v="288" dt="2024-12-20T07:32:14.7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660"/>
  </p:normalViewPr>
  <p:slideViewPr>
    <p:cSldViewPr snapToGrid="0">
      <p:cViewPr varScale="1">
        <p:scale>
          <a:sx n="63" d="100"/>
          <a:sy n="63" d="100"/>
        </p:scale>
        <p:origin x="76"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DE2FC702-1799-4615-A0C0-E9D507DDC974}"/>
    <pc:docChg chg="undo custSel addSld delSld modSld">
      <pc:chgData name="Gé Verbeek" userId="20d2065d-8055-4a68-a463-00777506795f" providerId="ADAL" clId="{DE2FC702-1799-4615-A0C0-E9D507DDC974}" dt="2024-12-20T07:32:14.790" v="526"/>
      <pc:docMkLst>
        <pc:docMk/>
      </pc:docMkLst>
      <pc:sldChg chg="del">
        <pc:chgData name="Gé Verbeek" userId="20d2065d-8055-4a68-a463-00777506795f" providerId="ADAL" clId="{DE2FC702-1799-4615-A0C0-E9D507DDC974}" dt="2024-12-18T09:30:16.293" v="94" actId="47"/>
        <pc:sldMkLst>
          <pc:docMk/>
          <pc:sldMk cId="1483295999" sldId="392"/>
        </pc:sldMkLst>
      </pc:sldChg>
      <pc:sldChg chg="del">
        <pc:chgData name="Gé Verbeek" userId="20d2065d-8055-4a68-a463-00777506795f" providerId="ADAL" clId="{DE2FC702-1799-4615-A0C0-E9D507DDC974}" dt="2024-12-20T07:28:30.961" v="513" actId="47"/>
        <pc:sldMkLst>
          <pc:docMk/>
          <pc:sldMk cId="3105034433" sldId="393"/>
        </pc:sldMkLst>
      </pc:sldChg>
      <pc:sldChg chg="del">
        <pc:chgData name="Gé Verbeek" userId="20d2065d-8055-4a68-a463-00777506795f" providerId="ADAL" clId="{DE2FC702-1799-4615-A0C0-E9D507DDC974}" dt="2024-12-18T10:08:43.177" v="498" actId="47"/>
        <pc:sldMkLst>
          <pc:docMk/>
          <pc:sldMk cId="1753698846" sldId="394"/>
        </pc:sldMkLst>
      </pc:sldChg>
      <pc:sldChg chg="del">
        <pc:chgData name="Gé Verbeek" userId="20d2065d-8055-4a68-a463-00777506795f" providerId="ADAL" clId="{DE2FC702-1799-4615-A0C0-E9D507DDC974}" dt="2024-12-18T10:09:07.013" v="499" actId="47"/>
        <pc:sldMkLst>
          <pc:docMk/>
          <pc:sldMk cId="3256699461" sldId="395"/>
        </pc:sldMkLst>
      </pc:sldChg>
      <pc:sldChg chg="del">
        <pc:chgData name="Gé Verbeek" userId="20d2065d-8055-4a68-a463-00777506795f" providerId="ADAL" clId="{DE2FC702-1799-4615-A0C0-E9D507DDC974}" dt="2024-12-18T10:09:44.493" v="501" actId="47"/>
        <pc:sldMkLst>
          <pc:docMk/>
          <pc:sldMk cId="2225114770" sldId="396"/>
        </pc:sldMkLst>
      </pc:sldChg>
      <pc:sldChg chg="del">
        <pc:chgData name="Gé Verbeek" userId="20d2065d-8055-4a68-a463-00777506795f" providerId="ADAL" clId="{DE2FC702-1799-4615-A0C0-E9D507DDC974}" dt="2024-12-18T10:09:45.220" v="502" actId="47"/>
        <pc:sldMkLst>
          <pc:docMk/>
          <pc:sldMk cId="3944922893" sldId="397"/>
        </pc:sldMkLst>
      </pc:sldChg>
      <pc:sldChg chg="del">
        <pc:chgData name="Gé Verbeek" userId="20d2065d-8055-4a68-a463-00777506795f" providerId="ADAL" clId="{DE2FC702-1799-4615-A0C0-E9D507DDC974}" dt="2024-12-18T10:09:45.862" v="503" actId="47"/>
        <pc:sldMkLst>
          <pc:docMk/>
          <pc:sldMk cId="662202770" sldId="398"/>
        </pc:sldMkLst>
      </pc:sldChg>
      <pc:sldChg chg="del">
        <pc:chgData name="Gé Verbeek" userId="20d2065d-8055-4a68-a463-00777506795f" providerId="ADAL" clId="{DE2FC702-1799-4615-A0C0-E9D507DDC974}" dt="2024-12-18T10:09:46.782" v="504" actId="47"/>
        <pc:sldMkLst>
          <pc:docMk/>
          <pc:sldMk cId="3116696551" sldId="399"/>
        </pc:sldMkLst>
      </pc:sldChg>
      <pc:sldChg chg="del">
        <pc:chgData name="Gé Verbeek" userId="20d2065d-8055-4a68-a463-00777506795f" providerId="ADAL" clId="{DE2FC702-1799-4615-A0C0-E9D507DDC974}" dt="2024-12-18T10:09:47.859" v="505" actId="47"/>
        <pc:sldMkLst>
          <pc:docMk/>
          <pc:sldMk cId="53527164" sldId="400"/>
        </pc:sldMkLst>
      </pc:sldChg>
      <pc:sldChg chg="del">
        <pc:chgData name="Gé Verbeek" userId="20d2065d-8055-4a68-a463-00777506795f" providerId="ADAL" clId="{DE2FC702-1799-4615-A0C0-E9D507DDC974}" dt="2024-12-18T10:09:48.584" v="506" actId="47"/>
        <pc:sldMkLst>
          <pc:docMk/>
          <pc:sldMk cId="3140618427" sldId="401"/>
        </pc:sldMkLst>
      </pc:sldChg>
      <pc:sldChg chg="del">
        <pc:chgData name="Gé Verbeek" userId="20d2065d-8055-4a68-a463-00777506795f" providerId="ADAL" clId="{DE2FC702-1799-4615-A0C0-E9D507DDC974}" dt="2024-12-18T10:09:49.207" v="507" actId="47"/>
        <pc:sldMkLst>
          <pc:docMk/>
          <pc:sldMk cId="948736589" sldId="402"/>
        </pc:sldMkLst>
      </pc:sldChg>
      <pc:sldChg chg="del">
        <pc:chgData name="Gé Verbeek" userId="20d2065d-8055-4a68-a463-00777506795f" providerId="ADAL" clId="{DE2FC702-1799-4615-A0C0-E9D507DDC974}" dt="2024-12-18T10:09:50.027" v="508" actId="47"/>
        <pc:sldMkLst>
          <pc:docMk/>
          <pc:sldMk cId="4266843613" sldId="403"/>
        </pc:sldMkLst>
      </pc:sldChg>
      <pc:sldChg chg="del">
        <pc:chgData name="Gé Verbeek" userId="20d2065d-8055-4a68-a463-00777506795f" providerId="ADAL" clId="{DE2FC702-1799-4615-A0C0-E9D507DDC974}" dt="2024-12-18T10:09:51.620" v="509" actId="47"/>
        <pc:sldMkLst>
          <pc:docMk/>
          <pc:sldMk cId="1405571845" sldId="404"/>
        </pc:sldMkLst>
      </pc:sldChg>
      <pc:sldChg chg="del">
        <pc:chgData name="Gé Verbeek" userId="20d2065d-8055-4a68-a463-00777506795f" providerId="ADAL" clId="{DE2FC702-1799-4615-A0C0-E9D507DDC974}" dt="2024-12-18T10:09:52.571" v="510" actId="47"/>
        <pc:sldMkLst>
          <pc:docMk/>
          <pc:sldMk cId="4036548618" sldId="405"/>
        </pc:sldMkLst>
      </pc:sldChg>
      <pc:sldChg chg="del">
        <pc:chgData name="Gé Verbeek" userId="20d2065d-8055-4a68-a463-00777506795f" providerId="ADAL" clId="{DE2FC702-1799-4615-A0C0-E9D507DDC974}" dt="2024-12-18T10:09:53.420" v="511" actId="47"/>
        <pc:sldMkLst>
          <pc:docMk/>
          <pc:sldMk cId="3284773710" sldId="406"/>
        </pc:sldMkLst>
      </pc:sldChg>
      <pc:sldChg chg="del">
        <pc:chgData name="Gé Verbeek" userId="20d2065d-8055-4a68-a463-00777506795f" providerId="ADAL" clId="{DE2FC702-1799-4615-A0C0-E9D507DDC974}" dt="2024-12-18T10:09:54.481" v="512" actId="47"/>
        <pc:sldMkLst>
          <pc:docMk/>
          <pc:sldMk cId="1991606200" sldId="407"/>
        </pc:sldMkLst>
      </pc:sldChg>
      <pc:sldChg chg="del">
        <pc:chgData name="Gé Verbeek" userId="20d2065d-8055-4a68-a463-00777506795f" providerId="ADAL" clId="{DE2FC702-1799-4615-A0C0-E9D507DDC974}" dt="2024-12-18T09:30:13.765" v="93" actId="47"/>
        <pc:sldMkLst>
          <pc:docMk/>
          <pc:sldMk cId="4044196559" sldId="409"/>
        </pc:sldMkLst>
      </pc:sldChg>
      <pc:sldChg chg="del">
        <pc:chgData name="Gé Verbeek" userId="20d2065d-8055-4a68-a463-00777506795f" providerId="ADAL" clId="{DE2FC702-1799-4615-A0C0-E9D507DDC974}" dt="2024-12-18T09:31:08.421" v="96" actId="47"/>
        <pc:sldMkLst>
          <pc:docMk/>
          <pc:sldMk cId="4264899442" sldId="413"/>
        </pc:sldMkLst>
      </pc:sldChg>
      <pc:sldChg chg="del">
        <pc:chgData name="Gé Verbeek" userId="20d2065d-8055-4a68-a463-00777506795f" providerId="ADAL" clId="{DE2FC702-1799-4615-A0C0-E9D507DDC974}" dt="2024-12-18T09:31:22.623" v="97" actId="47"/>
        <pc:sldMkLst>
          <pc:docMk/>
          <pc:sldMk cId="1259610524" sldId="415"/>
        </pc:sldMkLst>
      </pc:sldChg>
      <pc:sldChg chg="addSp modSp mod">
        <pc:chgData name="Gé Verbeek" userId="20d2065d-8055-4a68-a463-00777506795f" providerId="ADAL" clId="{DE2FC702-1799-4615-A0C0-E9D507DDC974}" dt="2024-12-17T19:06:06.535" v="19" actId="255"/>
        <pc:sldMkLst>
          <pc:docMk/>
          <pc:sldMk cId="2524371317" sldId="416"/>
        </pc:sldMkLst>
        <pc:spChg chg="add mod">
          <ac:chgData name="Gé Verbeek" userId="20d2065d-8055-4a68-a463-00777506795f" providerId="ADAL" clId="{DE2FC702-1799-4615-A0C0-E9D507DDC974}" dt="2024-12-17T19:06:06.535" v="19" actId="255"/>
          <ac:spMkLst>
            <pc:docMk/>
            <pc:sldMk cId="2524371317" sldId="416"/>
            <ac:spMk id="2" creationId="{467C4D23-FE06-7A7E-5EC5-694D12204D6D}"/>
          </ac:spMkLst>
        </pc:spChg>
        <pc:picChg chg="mod">
          <ac:chgData name="Gé Verbeek" userId="20d2065d-8055-4a68-a463-00777506795f" providerId="ADAL" clId="{DE2FC702-1799-4615-A0C0-E9D507DDC974}" dt="2024-12-17T19:05:27.288" v="1" actId="1076"/>
          <ac:picMkLst>
            <pc:docMk/>
            <pc:sldMk cId="2524371317" sldId="416"/>
            <ac:picMk id="3" creationId="{B5C9F2FA-9A53-E24F-CCDB-CD747823C5A3}"/>
          </ac:picMkLst>
        </pc:picChg>
      </pc:sldChg>
      <pc:sldChg chg="addSp modSp mod">
        <pc:chgData name="Gé Verbeek" userId="20d2065d-8055-4a68-a463-00777506795f" providerId="ADAL" clId="{DE2FC702-1799-4615-A0C0-E9D507DDC974}" dt="2024-12-17T19:06:34.041" v="22" actId="255"/>
        <pc:sldMkLst>
          <pc:docMk/>
          <pc:sldMk cId="294096084" sldId="417"/>
        </pc:sldMkLst>
        <pc:spChg chg="add mod">
          <ac:chgData name="Gé Verbeek" userId="20d2065d-8055-4a68-a463-00777506795f" providerId="ADAL" clId="{DE2FC702-1799-4615-A0C0-E9D507DDC974}" dt="2024-12-17T19:06:34.041" v="22" actId="255"/>
          <ac:spMkLst>
            <pc:docMk/>
            <pc:sldMk cId="294096084" sldId="417"/>
            <ac:spMk id="4" creationId="{7A66F5A0-BDDE-E7CB-3745-DC606CE2468E}"/>
          </ac:spMkLst>
        </pc:spChg>
      </pc:sldChg>
      <pc:sldChg chg="del">
        <pc:chgData name="Gé Verbeek" userId="20d2065d-8055-4a68-a463-00777506795f" providerId="ADAL" clId="{DE2FC702-1799-4615-A0C0-E9D507DDC974}" dt="2024-12-18T09:35:09.447" v="222" actId="47"/>
        <pc:sldMkLst>
          <pc:docMk/>
          <pc:sldMk cId="2081036884" sldId="418"/>
        </pc:sldMkLst>
      </pc:sldChg>
      <pc:sldChg chg="del">
        <pc:chgData name="Gé Verbeek" userId="20d2065d-8055-4a68-a463-00777506795f" providerId="ADAL" clId="{DE2FC702-1799-4615-A0C0-E9D507DDC974}" dt="2024-12-18T09:30:53.226" v="95" actId="47"/>
        <pc:sldMkLst>
          <pc:docMk/>
          <pc:sldMk cId="399841209" sldId="420"/>
        </pc:sldMkLst>
      </pc:sldChg>
      <pc:sldChg chg="del">
        <pc:chgData name="Gé Verbeek" userId="20d2065d-8055-4a68-a463-00777506795f" providerId="ADAL" clId="{DE2FC702-1799-4615-A0C0-E9D507DDC974}" dt="2024-12-17T19:05:00.462" v="0"/>
        <pc:sldMkLst>
          <pc:docMk/>
          <pc:sldMk cId="2010745448" sldId="422"/>
        </pc:sldMkLst>
      </pc:sldChg>
      <pc:sldChg chg="addSp modSp mod">
        <pc:chgData name="Gé Verbeek" userId="20d2065d-8055-4a68-a463-00777506795f" providerId="ADAL" clId="{DE2FC702-1799-4615-A0C0-E9D507DDC974}" dt="2024-12-17T19:06:49.509" v="25" actId="255"/>
        <pc:sldMkLst>
          <pc:docMk/>
          <pc:sldMk cId="3338296471" sldId="422"/>
        </pc:sldMkLst>
        <pc:spChg chg="add mod">
          <ac:chgData name="Gé Verbeek" userId="20d2065d-8055-4a68-a463-00777506795f" providerId="ADAL" clId="{DE2FC702-1799-4615-A0C0-E9D507DDC974}" dt="2024-12-17T19:06:49.509" v="25" actId="255"/>
          <ac:spMkLst>
            <pc:docMk/>
            <pc:sldMk cId="3338296471" sldId="422"/>
            <ac:spMk id="4" creationId="{6F280D1F-53E8-1844-8A3E-2DD323C137A7}"/>
          </ac:spMkLst>
        </pc:spChg>
      </pc:sldChg>
      <pc:sldChg chg="del">
        <pc:chgData name="Gé Verbeek" userId="20d2065d-8055-4a68-a463-00777506795f" providerId="ADAL" clId="{DE2FC702-1799-4615-A0C0-E9D507DDC974}" dt="2024-12-17T19:05:00.462" v="0"/>
        <pc:sldMkLst>
          <pc:docMk/>
          <pc:sldMk cId="1291734104" sldId="423"/>
        </pc:sldMkLst>
      </pc:sldChg>
      <pc:sldChg chg="addSp modSp mod">
        <pc:chgData name="Gé Verbeek" userId="20d2065d-8055-4a68-a463-00777506795f" providerId="ADAL" clId="{DE2FC702-1799-4615-A0C0-E9D507DDC974}" dt="2024-12-17T19:07:07.165" v="28" actId="255"/>
        <pc:sldMkLst>
          <pc:docMk/>
          <pc:sldMk cId="3896110980" sldId="423"/>
        </pc:sldMkLst>
        <pc:spChg chg="add mod">
          <ac:chgData name="Gé Verbeek" userId="20d2065d-8055-4a68-a463-00777506795f" providerId="ADAL" clId="{DE2FC702-1799-4615-A0C0-E9D507DDC974}" dt="2024-12-17T19:07:07.165" v="28" actId="255"/>
          <ac:spMkLst>
            <pc:docMk/>
            <pc:sldMk cId="3896110980" sldId="423"/>
            <ac:spMk id="4" creationId="{E280BA6F-F88D-5BAF-2911-2E7A7B0F65EA}"/>
          </ac:spMkLst>
        </pc:spChg>
      </pc:sldChg>
      <pc:sldChg chg="del">
        <pc:chgData name="Gé Verbeek" userId="20d2065d-8055-4a68-a463-00777506795f" providerId="ADAL" clId="{DE2FC702-1799-4615-A0C0-E9D507DDC974}" dt="2024-12-17T19:05:00.462" v="0"/>
        <pc:sldMkLst>
          <pc:docMk/>
          <pc:sldMk cId="675892377" sldId="424"/>
        </pc:sldMkLst>
      </pc:sldChg>
      <pc:sldChg chg="addSp modSp mod">
        <pc:chgData name="Gé Verbeek" userId="20d2065d-8055-4a68-a463-00777506795f" providerId="ADAL" clId="{DE2FC702-1799-4615-A0C0-E9D507DDC974}" dt="2024-12-18T09:34:22.998" v="217" actId="14100"/>
        <pc:sldMkLst>
          <pc:docMk/>
          <pc:sldMk cId="461604350" sldId="425"/>
        </pc:sldMkLst>
        <pc:spChg chg="add mod">
          <ac:chgData name="Gé Verbeek" userId="20d2065d-8055-4a68-a463-00777506795f" providerId="ADAL" clId="{DE2FC702-1799-4615-A0C0-E9D507DDC974}" dt="2024-12-18T09:34:10.888" v="214" actId="255"/>
          <ac:spMkLst>
            <pc:docMk/>
            <pc:sldMk cId="461604350" sldId="425"/>
            <ac:spMk id="2" creationId="{FD7FDFDD-0798-E48A-0EDF-4173D289C293}"/>
          </ac:spMkLst>
        </pc:spChg>
        <pc:picChg chg="mod">
          <ac:chgData name="Gé Verbeek" userId="20d2065d-8055-4a68-a463-00777506795f" providerId="ADAL" clId="{DE2FC702-1799-4615-A0C0-E9D507DDC974}" dt="2024-12-18T09:34:22.998" v="217" actId="14100"/>
          <ac:picMkLst>
            <pc:docMk/>
            <pc:sldMk cId="461604350" sldId="425"/>
            <ac:picMk id="4" creationId="{451E6523-A6CF-90B3-47E5-DE06EF70FC11}"/>
          </ac:picMkLst>
        </pc:picChg>
      </pc:sldChg>
      <pc:sldChg chg="del">
        <pc:chgData name="Gé Verbeek" userId="20d2065d-8055-4a68-a463-00777506795f" providerId="ADAL" clId="{DE2FC702-1799-4615-A0C0-E9D507DDC974}" dt="2024-12-17T19:05:00.462" v="0"/>
        <pc:sldMkLst>
          <pc:docMk/>
          <pc:sldMk cId="1134333433" sldId="425"/>
        </pc:sldMkLst>
      </pc:sldChg>
      <pc:sldChg chg="del">
        <pc:chgData name="Gé Verbeek" userId="20d2065d-8055-4a68-a463-00777506795f" providerId="ADAL" clId="{DE2FC702-1799-4615-A0C0-E9D507DDC974}" dt="2024-12-18T09:35:05.996" v="218" actId="47"/>
        <pc:sldMkLst>
          <pc:docMk/>
          <pc:sldMk cId="634573859" sldId="426"/>
        </pc:sldMkLst>
      </pc:sldChg>
      <pc:sldChg chg="del">
        <pc:chgData name="Gé Verbeek" userId="20d2065d-8055-4a68-a463-00777506795f" providerId="ADAL" clId="{DE2FC702-1799-4615-A0C0-E9D507DDC974}" dt="2024-12-17T19:05:00.462" v="0"/>
        <pc:sldMkLst>
          <pc:docMk/>
          <pc:sldMk cId="4269366792" sldId="426"/>
        </pc:sldMkLst>
      </pc:sldChg>
      <pc:sldChg chg="del">
        <pc:chgData name="Gé Verbeek" userId="20d2065d-8055-4a68-a463-00777506795f" providerId="ADAL" clId="{DE2FC702-1799-4615-A0C0-E9D507DDC974}" dt="2024-12-18T09:35:07.239" v="219" actId="47"/>
        <pc:sldMkLst>
          <pc:docMk/>
          <pc:sldMk cId="2243312848" sldId="427"/>
        </pc:sldMkLst>
      </pc:sldChg>
      <pc:sldChg chg="del">
        <pc:chgData name="Gé Verbeek" userId="20d2065d-8055-4a68-a463-00777506795f" providerId="ADAL" clId="{DE2FC702-1799-4615-A0C0-E9D507DDC974}" dt="2024-12-17T19:05:00.462" v="0"/>
        <pc:sldMkLst>
          <pc:docMk/>
          <pc:sldMk cId="4071200450" sldId="427"/>
        </pc:sldMkLst>
      </pc:sldChg>
      <pc:sldChg chg="del">
        <pc:chgData name="Gé Verbeek" userId="20d2065d-8055-4a68-a463-00777506795f" providerId="ADAL" clId="{DE2FC702-1799-4615-A0C0-E9D507DDC974}" dt="2024-12-18T09:35:07.894" v="220" actId="47"/>
        <pc:sldMkLst>
          <pc:docMk/>
          <pc:sldMk cId="90828290" sldId="428"/>
        </pc:sldMkLst>
      </pc:sldChg>
      <pc:sldChg chg="del">
        <pc:chgData name="Gé Verbeek" userId="20d2065d-8055-4a68-a463-00777506795f" providerId="ADAL" clId="{DE2FC702-1799-4615-A0C0-E9D507DDC974}" dt="2024-12-18T09:35:08.769" v="221" actId="47"/>
        <pc:sldMkLst>
          <pc:docMk/>
          <pc:sldMk cId="2810168431" sldId="429"/>
        </pc:sldMkLst>
      </pc:sldChg>
      <pc:sldChg chg="del">
        <pc:chgData name="Gé Verbeek" userId="20d2065d-8055-4a68-a463-00777506795f" providerId="ADAL" clId="{DE2FC702-1799-4615-A0C0-E9D507DDC974}" dt="2024-12-18T09:35:10.191" v="223" actId="47"/>
        <pc:sldMkLst>
          <pc:docMk/>
          <pc:sldMk cId="2647856602" sldId="430"/>
        </pc:sldMkLst>
      </pc:sldChg>
      <pc:sldChg chg="addSp delSp modSp mod modClrScheme modAnim chgLayout">
        <pc:chgData name="Gé Verbeek" userId="20d2065d-8055-4a68-a463-00777506795f" providerId="ADAL" clId="{DE2FC702-1799-4615-A0C0-E9D507DDC974}" dt="2024-12-18T09:37:25.294" v="289" actId="1076"/>
        <pc:sldMkLst>
          <pc:docMk/>
          <pc:sldMk cId="4247922994" sldId="432"/>
        </pc:sldMkLst>
        <pc:spChg chg="mod">
          <ac:chgData name="Gé Verbeek" userId="20d2065d-8055-4a68-a463-00777506795f" providerId="ADAL" clId="{DE2FC702-1799-4615-A0C0-E9D507DDC974}" dt="2024-12-18T09:37:18.105" v="287" actId="26606"/>
          <ac:spMkLst>
            <pc:docMk/>
            <pc:sldMk cId="4247922994" sldId="432"/>
            <ac:spMk id="5122" creationId="{80899F95-2E30-4511-922B-B88C19CF0D84}"/>
          </ac:spMkLst>
        </pc:spChg>
        <pc:spChg chg="mod">
          <ac:chgData name="Gé Verbeek" userId="20d2065d-8055-4a68-a463-00777506795f" providerId="ADAL" clId="{DE2FC702-1799-4615-A0C0-E9D507DDC974}" dt="2024-12-18T09:37:18.105" v="287" actId="26606"/>
          <ac:spMkLst>
            <pc:docMk/>
            <pc:sldMk cId="4247922994" sldId="432"/>
            <ac:spMk id="7171" creationId="{E224BC8B-2913-4038-A10D-36A485D9D174}"/>
          </ac:spMkLst>
        </pc:spChg>
        <pc:picChg chg="add mod">
          <ac:chgData name="Gé Verbeek" userId="20d2065d-8055-4a68-a463-00777506795f" providerId="ADAL" clId="{DE2FC702-1799-4615-A0C0-E9D507DDC974}" dt="2024-12-18T09:37:25.294" v="289" actId="1076"/>
          <ac:picMkLst>
            <pc:docMk/>
            <pc:sldMk cId="4247922994" sldId="432"/>
            <ac:picMk id="2" creationId="{DE1563D4-4594-8B61-2ED9-A6BF413A1E1B}"/>
          </ac:picMkLst>
        </pc:picChg>
      </pc:sldChg>
      <pc:sldChg chg="del">
        <pc:chgData name="Gé Verbeek" userId="20d2065d-8055-4a68-a463-00777506795f" providerId="ADAL" clId="{DE2FC702-1799-4615-A0C0-E9D507DDC974}" dt="2024-12-18T09:37:32.828" v="290" actId="47"/>
        <pc:sldMkLst>
          <pc:docMk/>
          <pc:sldMk cId="1460797740" sldId="433"/>
        </pc:sldMkLst>
      </pc:sldChg>
      <pc:sldChg chg="del">
        <pc:chgData name="Gé Verbeek" userId="20d2065d-8055-4a68-a463-00777506795f" providerId="ADAL" clId="{DE2FC702-1799-4615-A0C0-E9D507DDC974}" dt="2024-12-18T09:37:34.508" v="291" actId="47"/>
        <pc:sldMkLst>
          <pc:docMk/>
          <pc:sldMk cId="2680616568" sldId="434"/>
        </pc:sldMkLst>
      </pc:sldChg>
      <pc:sldChg chg="modSp mod">
        <pc:chgData name="Gé Verbeek" userId="20d2065d-8055-4a68-a463-00777506795f" providerId="ADAL" clId="{DE2FC702-1799-4615-A0C0-E9D507DDC974}" dt="2024-12-17T19:12:21.922" v="34" actId="20577"/>
        <pc:sldMkLst>
          <pc:docMk/>
          <pc:sldMk cId="914112558" sldId="435"/>
        </pc:sldMkLst>
        <pc:spChg chg="mod">
          <ac:chgData name="Gé Verbeek" userId="20d2065d-8055-4a68-a463-00777506795f" providerId="ADAL" clId="{DE2FC702-1799-4615-A0C0-E9D507DDC974}" dt="2024-12-17T19:12:21.922" v="34" actId="20577"/>
          <ac:spMkLst>
            <pc:docMk/>
            <pc:sldMk cId="914112558" sldId="435"/>
            <ac:spMk id="5122" creationId="{80899F95-2E30-4511-922B-B88C19CF0D84}"/>
          </ac:spMkLst>
        </pc:spChg>
      </pc:sldChg>
      <pc:sldChg chg="modSp mod">
        <pc:chgData name="Gé Verbeek" userId="20d2065d-8055-4a68-a463-00777506795f" providerId="ADAL" clId="{DE2FC702-1799-4615-A0C0-E9D507DDC974}" dt="2024-12-17T19:12:29.006" v="40" actId="20577"/>
        <pc:sldMkLst>
          <pc:docMk/>
          <pc:sldMk cId="4172212131" sldId="436"/>
        </pc:sldMkLst>
        <pc:spChg chg="mod">
          <ac:chgData name="Gé Verbeek" userId="20d2065d-8055-4a68-a463-00777506795f" providerId="ADAL" clId="{DE2FC702-1799-4615-A0C0-E9D507DDC974}" dt="2024-12-17T19:12:29.006" v="40" actId="20577"/>
          <ac:spMkLst>
            <pc:docMk/>
            <pc:sldMk cId="4172212131" sldId="436"/>
            <ac:spMk id="5122" creationId="{80899F95-2E30-4511-922B-B88C19CF0D84}"/>
          </ac:spMkLst>
        </pc:spChg>
      </pc:sldChg>
      <pc:sldChg chg="modSp mod modAnim">
        <pc:chgData name="Gé Verbeek" userId="20d2065d-8055-4a68-a463-00777506795f" providerId="ADAL" clId="{DE2FC702-1799-4615-A0C0-E9D507DDC974}" dt="2024-12-18T09:42:07.734" v="325" actId="20577"/>
        <pc:sldMkLst>
          <pc:docMk/>
          <pc:sldMk cId="622475750" sldId="442"/>
        </pc:sldMkLst>
        <pc:spChg chg="mod">
          <ac:chgData name="Gé Verbeek" userId="20d2065d-8055-4a68-a463-00777506795f" providerId="ADAL" clId="{DE2FC702-1799-4615-A0C0-E9D507DDC974}" dt="2024-12-18T09:38:21.384" v="295" actId="20577"/>
          <ac:spMkLst>
            <pc:docMk/>
            <pc:sldMk cId="622475750" sldId="442"/>
            <ac:spMk id="5122" creationId="{80899F95-2E30-4511-922B-B88C19CF0D84}"/>
          </ac:spMkLst>
        </pc:spChg>
        <pc:spChg chg="mod">
          <ac:chgData name="Gé Verbeek" userId="20d2065d-8055-4a68-a463-00777506795f" providerId="ADAL" clId="{DE2FC702-1799-4615-A0C0-E9D507DDC974}" dt="2024-12-18T09:42:07.734" v="325" actId="20577"/>
          <ac:spMkLst>
            <pc:docMk/>
            <pc:sldMk cId="622475750" sldId="442"/>
            <ac:spMk id="7171" creationId="{E224BC8B-2913-4038-A10D-36A485D9D174}"/>
          </ac:spMkLst>
        </pc:spChg>
      </pc:sldChg>
      <pc:sldChg chg="del">
        <pc:chgData name="Gé Verbeek" userId="20d2065d-8055-4a68-a463-00777506795f" providerId="ADAL" clId="{DE2FC702-1799-4615-A0C0-E9D507DDC974}" dt="2024-12-18T09:42:11.518" v="326" actId="47"/>
        <pc:sldMkLst>
          <pc:docMk/>
          <pc:sldMk cId="3168950890" sldId="443"/>
        </pc:sldMkLst>
      </pc:sldChg>
      <pc:sldChg chg="del">
        <pc:chgData name="Gé Verbeek" userId="20d2065d-8055-4a68-a463-00777506795f" providerId="ADAL" clId="{DE2FC702-1799-4615-A0C0-E9D507DDC974}" dt="2024-12-18T09:42:18.851" v="327" actId="47"/>
        <pc:sldMkLst>
          <pc:docMk/>
          <pc:sldMk cId="3434940601" sldId="448"/>
        </pc:sldMkLst>
      </pc:sldChg>
      <pc:sldChg chg="del">
        <pc:chgData name="Gé Verbeek" userId="20d2065d-8055-4a68-a463-00777506795f" providerId="ADAL" clId="{DE2FC702-1799-4615-A0C0-E9D507DDC974}" dt="2024-12-18T09:42:19.685" v="328" actId="47"/>
        <pc:sldMkLst>
          <pc:docMk/>
          <pc:sldMk cId="3980709086" sldId="449"/>
        </pc:sldMkLst>
      </pc:sldChg>
      <pc:sldChg chg="del">
        <pc:chgData name="Gé Verbeek" userId="20d2065d-8055-4a68-a463-00777506795f" providerId="ADAL" clId="{DE2FC702-1799-4615-A0C0-E9D507DDC974}" dt="2024-12-18T09:42:20.405" v="329" actId="47"/>
        <pc:sldMkLst>
          <pc:docMk/>
          <pc:sldMk cId="1715247975" sldId="450"/>
        </pc:sldMkLst>
      </pc:sldChg>
      <pc:sldChg chg="add del">
        <pc:chgData name="Gé Verbeek" userId="20d2065d-8055-4a68-a463-00777506795f" providerId="ADAL" clId="{DE2FC702-1799-4615-A0C0-E9D507DDC974}" dt="2024-12-18T09:42:23.946" v="331" actId="47"/>
        <pc:sldMkLst>
          <pc:docMk/>
          <pc:sldMk cId="3437344899" sldId="451"/>
        </pc:sldMkLst>
      </pc:sldChg>
      <pc:sldChg chg="modSp mod">
        <pc:chgData name="Gé Verbeek" userId="20d2065d-8055-4a68-a463-00777506795f" providerId="ADAL" clId="{DE2FC702-1799-4615-A0C0-E9D507DDC974}" dt="2024-12-17T19:20:16.257" v="46" actId="20577"/>
        <pc:sldMkLst>
          <pc:docMk/>
          <pc:sldMk cId="808576938" sldId="456"/>
        </pc:sldMkLst>
        <pc:spChg chg="mod">
          <ac:chgData name="Gé Verbeek" userId="20d2065d-8055-4a68-a463-00777506795f" providerId="ADAL" clId="{DE2FC702-1799-4615-A0C0-E9D507DDC974}" dt="2024-12-17T19:20:16.257" v="46" actId="20577"/>
          <ac:spMkLst>
            <pc:docMk/>
            <pc:sldMk cId="808576938" sldId="456"/>
            <ac:spMk id="5122" creationId="{4B3BCB66-C8E4-3AC5-EE8A-40DDC7794236}"/>
          </ac:spMkLst>
        </pc:spChg>
      </pc:sldChg>
      <pc:sldChg chg="modSp mod">
        <pc:chgData name="Gé Verbeek" userId="20d2065d-8055-4a68-a463-00777506795f" providerId="ADAL" clId="{DE2FC702-1799-4615-A0C0-E9D507DDC974}" dt="2024-12-17T19:20:27.064" v="52" actId="20577"/>
        <pc:sldMkLst>
          <pc:docMk/>
          <pc:sldMk cId="3578516180" sldId="457"/>
        </pc:sldMkLst>
        <pc:spChg chg="mod">
          <ac:chgData name="Gé Verbeek" userId="20d2065d-8055-4a68-a463-00777506795f" providerId="ADAL" clId="{DE2FC702-1799-4615-A0C0-E9D507DDC974}" dt="2024-12-17T19:20:27.064" v="52" actId="20577"/>
          <ac:spMkLst>
            <pc:docMk/>
            <pc:sldMk cId="3578516180" sldId="457"/>
            <ac:spMk id="5122" creationId="{FFEEF21B-79AD-0755-56F0-A7A9C2D26A5F}"/>
          </ac:spMkLst>
        </pc:spChg>
      </pc:sldChg>
      <pc:sldChg chg="modSp">
        <pc:chgData name="Gé Verbeek" userId="20d2065d-8055-4a68-a463-00777506795f" providerId="ADAL" clId="{DE2FC702-1799-4615-A0C0-E9D507DDC974}" dt="2024-12-20T07:31:16.462" v="525" actId="313"/>
        <pc:sldMkLst>
          <pc:docMk/>
          <pc:sldMk cId="1409005185" sldId="458"/>
        </pc:sldMkLst>
        <pc:spChg chg="mod">
          <ac:chgData name="Gé Verbeek" userId="20d2065d-8055-4a68-a463-00777506795f" providerId="ADAL" clId="{DE2FC702-1799-4615-A0C0-E9D507DDC974}" dt="2024-12-20T07:31:16.462" v="525" actId="313"/>
          <ac:spMkLst>
            <pc:docMk/>
            <pc:sldMk cId="1409005185" sldId="458"/>
            <ac:spMk id="7171" creationId="{E224BC8B-2913-4038-A10D-36A485D9D174}"/>
          </ac:spMkLst>
        </pc:spChg>
      </pc:sldChg>
      <pc:sldChg chg="del">
        <pc:chgData name="Gé Verbeek" userId="20d2065d-8055-4a68-a463-00777506795f" providerId="ADAL" clId="{DE2FC702-1799-4615-A0C0-E9D507DDC974}" dt="2024-12-18T09:43:22.286" v="332" actId="47"/>
        <pc:sldMkLst>
          <pc:docMk/>
          <pc:sldMk cId="462850070" sldId="466"/>
        </pc:sldMkLst>
      </pc:sldChg>
      <pc:sldChg chg="del">
        <pc:chgData name="Gé Verbeek" userId="20d2065d-8055-4a68-a463-00777506795f" providerId="ADAL" clId="{DE2FC702-1799-4615-A0C0-E9D507DDC974}" dt="2024-12-18T09:43:23.334" v="333" actId="47"/>
        <pc:sldMkLst>
          <pc:docMk/>
          <pc:sldMk cId="3461488517" sldId="467"/>
        </pc:sldMkLst>
      </pc:sldChg>
      <pc:sldChg chg="del">
        <pc:chgData name="Gé Verbeek" userId="20d2065d-8055-4a68-a463-00777506795f" providerId="ADAL" clId="{DE2FC702-1799-4615-A0C0-E9D507DDC974}" dt="2024-12-18T09:43:24.297" v="334" actId="47"/>
        <pc:sldMkLst>
          <pc:docMk/>
          <pc:sldMk cId="2097087279" sldId="468"/>
        </pc:sldMkLst>
      </pc:sldChg>
      <pc:sldChg chg="delSp modSp mod delAnim modAnim">
        <pc:chgData name="Gé Verbeek" userId="20d2065d-8055-4a68-a463-00777506795f" providerId="ADAL" clId="{DE2FC702-1799-4615-A0C0-E9D507DDC974}" dt="2024-12-18T10:08:27.388" v="492" actId="20577"/>
        <pc:sldMkLst>
          <pc:docMk/>
          <pc:sldMk cId="1523991615" sldId="469"/>
        </pc:sldMkLst>
        <pc:spChg chg="mod">
          <ac:chgData name="Gé Verbeek" userId="20d2065d-8055-4a68-a463-00777506795f" providerId="ADAL" clId="{DE2FC702-1799-4615-A0C0-E9D507DDC974}" dt="2024-12-18T10:08:27.388" v="492" actId="20577"/>
          <ac:spMkLst>
            <pc:docMk/>
            <pc:sldMk cId="1523991615" sldId="469"/>
            <ac:spMk id="7171" creationId="{E224BC8B-2913-4038-A10D-36A485D9D174}"/>
          </ac:spMkLst>
        </pc:spChg>
      </pc:sldChg>
      <pc:sldChg chg="del">
        <pc:chgData name="Gé Verbeek" userId="20d2065d-8055-4a68-a463-00777506795f" providerId="ADAL" clId="{DE2FC702-1799-4615-A0C0-E9D507DDC974}" dt="2024-12-18T10:08:33.065" v="493" actId="47"/>
        <pc:sldMkLst>
          <pc:docMk/>
          <pc:sldMk cId="221297427" sldId="470"/>
        </pc:sldMkLst>
      </pc:sldChg>
      <pc:sldChg chg="del">
        <pc:chgData name="Gé Verbeek" userId="20d2065d-8055-4a68-a463-00777506795f" providerId="ADAL" clId="{DE2FC702-1799-4615-A0C0-E9D507DDC974}" dt="2024-12-18T10:08:34.005" v="494" actId="47"/>
        <pc:sldMkLst>
          <pc:docMk/>
          <pc:sldMk cId="2427737641" sldId="471"/>
        </pc:sldMkLst>
      </pc:sldChg>
      <pc:sldChg chg="del">
        <pc:chgData name="Gé Verbeek" userId="20d2065d-8055-4a68-a463-00777506795f" providerId="ADAL" clId="{DE2FC702-1799-4615-A0C0-E9D507DDC974}" dt="2024-12-18T10:08:34.808" v="495" actId="47"/>
        <pc:sldMkLst>
          <pc:docMk/>
          <pc:sldMk cId="1256612085" sldId="472"/>
        </pc:sldMkLst>
      </pc:sldChg>
      <pc:sldChg chg="del">
        <pc:chgData name="Gé Verbeek" userId="20d2065d-8055-4a68-a463-00777506795f" providerId="ADAL" clId="{DE2FC702-1799-4615-A0C0-E9D507DDC974}" dt="2024-12-18T10:08:35.960" v="496" actId="47"/>
        <pc:sldMkLst>
          <pc:docMk/>
          <pc:sldMk cId="2354463290" sldId="473"/>
        </pc:sldMkLst>
      </pc:sldChg>
      <pc:sldChg chg="del">
        <pc:chgData name="Gé Verbeek" userId="20d2065d-8055-4a68-a463-00777506795f" providerId="ADAL" clId="{DE2FC702-1799-4615-A0C0-E9D507DDC974}" dt="2024-12-18T10:08:36.877" v="497" actId="47"/>
        <pc:sldMkLst>
          <pc:docMk/>
          <pc:sldMk cId="3378428457" sldId="474"/>
        </pc:sldMkLst>
      </pc:sldChg>
      <pc:sldChg chg="modSp mod">
        <pc:chgData name="Gé Verbeek" userId="20d2065d-8055-4a68-a463-00777506795f" providerId="ADAL" clId="{DE2FC702-1799-4615-A0C0-E9D507DDC974}" dt="2024-12-18T09:21:43.003" v="57" actId="20577"/>
        <pc:sldMkLst>
          <pc:docMk/>
          <pc:sldMk cId="369954021" sldId="476"/>
        </pc:sldMkLst>
        <pc:spChg chg="mod">
          <ac:chgData name="Gé Verbeek" userId="20d2065d-8055-4a68-a463-00777506795f" providerId="ADAL" clId="{DE2FC702-1799-4615-A0C0-E9D507DDC974}" dt="2024-12-18T09:21:43.003" v="57" actId="20577"/>
          <ac:spMkLst>
            <pc:docMk/>
            <pc:sldMk cId="369954021" sldId="476"/>
            <ac:spMk id="5122" creationId="{A3E26E31-7684-1EC0-7CC4-E1DC26ABDA55}"/>
          </ac:spMkLst>
        </pc:spChg>
      </pc:sldChg>
      <pc:sldChg chg="modSp mod">
        <pc:chgData name="Gé Verbeek" userId="20d2065d-8055-4a68-a463-00777506795f" providerId="ADAL" clId="{DE2FC702-1799-4615-A0C0-E9D507DDC974}" dt="2024-12-18T09:22:00.506" v="66" actId="20577"/>
        <pc:sldMkLst>
          <pc:docMk/>
          <pc:sldMk cId="4039350723" sldId="477"/>
        </pc:sldMkLst>
        <pc:spChg chg="mod">
          <ac:chgData name="Gé Verbeek" userId="20d2065d-8055-4a68-a463-00777506795f" providerId="ADAL" clId="{DE2FC702-1799-4615-A0C0-E9D507DDC974}" dt="2024-12-18T09:22:00.506" v="66" actId="20577"/>
          <ac:spMkLst>
            <pc:docMk/>
            <pc:sldMk cId="4039350723" sldId="477"/>
            <ac:spMk id="5122" creationId="{B21CC15B-D007-857F-A89E-D6EB341D06C7}"/>
          </ac:spMkLst>
        </pc:spChg>
      </pc:sldChg>
      <pc:sldChg chg="modAnim">
        <pc:chgData name="Gé Verbeek" userId="20d2065d-8055-4a68-a463-00777506795f" providerId="ADAL" clId="{DE2FC702-1799-4615-A0C0-E9D507DDC974}" dt="2024-12-20T07:32:14.790" v="526"/>
        <pc:sldMkLst>
          <pc:docMk/>
          <pc:sldMk cId="99491961" sldId="480"/>
        </pc:sldMkLst>
      </pc:sldChg>
      <pc:sldChg chg="modSp mod">
        <pc:chgData name="Gé Verbeek" userId="20d2065d-8055-4a68-a463-00777506795f" providerId="ADAL" clId="{DE2FC702-1799-4615-A0C0-E9D507DDC974}" dt="2024-12-18T09:24:44.631" v="74" actId="20577"/>
        <pc:sldMkLst>
          <pc:docMk/>
          <pc:sldMk cId="981566931" sldId="483"/>
        </pc:sldMkLst>
        <pc:spChg chg="mod">
          <ac:chgData name="Gé Verbeek" userId="20d2065d-8055-4a68-a463-00777506795f" providerId="ADAL" clId="{DE2FC702-1799-4615-A0C0-E9D507DDC974}" dt="2024-12-18T09:24:44.631" v="74" actId="20577"/>
          <ac:spMkLst>
            <pc:docMk/>
            <pc:sldMk cId="981566931" sldId="483"/>
            <ac:spMk id="5122" creationId="{C2C41428-54F4-F05D-1E30-1248EA67FA17}"/>
          </ac:spMkLst>
        </pc:spChg>
      </pc:sldChg>
      <pc:sldChg chg="modSp mod">
        <pc:chgData name="Gé Verbeek" userId="20d2065d-8055-4a68-a463-00777506795f" providerId="ADAL" clId="{DE2FC702-1799-4615-A0C0-E9D507DDC974}" dt="2024-12-18T09:24:54.382" v="80" actId="20577"/>
        <pc:sldMkLst>
          <pc:docMk/>
          <pc:sldMk cId="4271258448" sldId="484"/>
        </pc:sldMkLst>
        <pc:spChg chg="mod">
          <ac:chgData name="Gé Verbeek" userId="20d2065d-8055-4a68-a463-00777506795f" providerId="ADAL" clId="{DE2FC702-1799-4615-A0C0-E9D507DDC974}" dt="2024-12-18T09:24:54.382" v="80" actId="20577"/>
          <ac:spMkLst>
            <pc:docMk/>
            <pc:sldMk cId="4271258448" sldId="484"/>
            <ac:spMk id="5122" creationId="{7B8273CC-65F4-AA3E-310A-5C3B715F43F4}"/>
          </ac:spMkLst>
        </pc:spChg>
      </pc:sldChg>
      <pc:sldChg chg="del">
        <pc:chgData name="Gé Verbeek" userId="20d2065d-8055-4a68-a463-00777506795f" providerId="ADAL" clId="{DE2FC702-1799-4615-A0C0-E9D507DDC974}" dt="2024-12-18T10:09:20.160" v="500" actId="47"/>
        <pc:sldMkLst>
          <pc:docMk/>
          <pc:sldMk cId="408095510" sldId="486"/>
        </pc:sldMkLst>
      </pc:sldChg>
      <pc:sldChg chg="modSp mod">
        <pc:chgData name="Gé Verbeek" userId="20d2065d-8055-4a68-a463-00777506795f" providerId="ADAL" clId="{DE2FC702-1799-4615-A0C0-E9D507DDC974}" dt="2024-12-18T09:29:07.546" v="86" actId="20577"/>
        <pc:sldMkLst>
          <pc:docMk/>
          <pc:sldMk cId="62284611" sldId="493"/>
        </pc:sldMkLst>
        <pc:spChg chg="mod">
          <ac:chgData name="Gé Verbeek" userId="20d2065d-8055-4a68-a463-00777506795f" providerId="ADAL" clId="{DE2FC702-1799-4615-A0C0-E9D507DDC974}" dt="2024-12-18T09:29:07.546" v="86" actId="20577"/>
          <ac:spMkLst>
            <pc:docMk/>
            <pc:sldMk cId="62284611" sldId="493"/>
            <ac:spMk id="5122" creationId="{696B27BE-86E2-7788-C601-2BB9272E7A28}"/>
          </ac:spMkLst>
        </pc:spChg>
      </pc:sldChg>
      <pc:sldChg chg="modSp mod">
        <pc:chgData name="Gé Verbeek" userId="20d2065d-8055-4a68-a463-00777506795f" providerId="ADAL" clId="{DE2FC702-1799-4615-A0C0-E9D507DDC974}" dt="2024-12-18T09:29:16.335" v="92" actId="20577"/>
        <pc:sldMkLst>
          <pc:docMk/>
          <pc:sldMk cId="1329013382" sldId="494"/>
        </pc:sldMkLst>
        <pc:spChg chg="mod">
          <ac:chgData name="Gé Verbeek" userId="20d2065d-8055-4a68-a463-00777506795f" providerId="ADAL" clId="{DE2FC702-1799-4615-A0C0-E9D507DDC974}" dt="2024-12-18T09:29:16.335" v="92" actId="20577"/>
          <ac:spMkLst>
            <pc:docMk/>
            <pc:sldMk cId="1329013382" sldId="494"/>
            <ac:spMk id="5122" creationId="{4200C99A-3F04-A527-49E3-0F33F406DE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20-12-2024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20-12-2024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D507B-05A9-5DCD-4073-8EC59E4009D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27C3958-55A2-D99A-84CD-30D1A295E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7345F52-CFE9-BBC1-E837-C07E2968D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A49AFCE-BD82-16B2-868A-60363AE59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253763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5397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A885-6EE1-355C-0FE3-E32DB3F014A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EC795E19-2943-8888-8C67-C884663DD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13157F8-3557-BA3A-78C7-2C81D788C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EAA4B9B-757D-8D65-5B0D-66CB2620B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081341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B7A4-2348-B98A-0BF0-81019730E56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76B90BA-47C9-2CC3-969F-10A98B8B3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C37A0F3-8449-2526-6085-386E309D0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CA6CAA7-9B7F-CFCB-BAF3-B8E0D42E8A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4094287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27E3-0BCC-DB59-1E34-973927DD6BC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9D5352D-660E-C574-EC2E-DBE85CD19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E98E7A4-0A6F-65D7-B376-6922FBBE0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5EA928B-B819-FD3B-021C-86B411CBD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109946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335617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44BD-1406-4166-EF6A-85444823E42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ABEC610-7527-ECBD-2508-DFDB4E83F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32BED8-ACC1-73D2-4B3A-724DDBC51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B7CA2D8-AB24-22BB-3B97-01E1DA9C0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148625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754B-DBA4-8E1E-7508-9862C7B22C5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4833792-948B-10A6-82D9-AEC4ED00B7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D8CAFB2-D2EC-05E0-02C1-0F6E30EE1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D0E2E2-F3BC-B1F4-7AD1-D1749F1C33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256538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C454F-313D-B0C7-F7EE-9C0126B0BCD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A5AC0D3-8C2E-BADB-0986-207EBD18FB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30041EF-4D2C-1327-5E5D-FE3180C83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68AF139-822A-07E4-4A23-E557E8C41F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422066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EE70F-0C1C-41CD-ACB2-F78EDDBFDFA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B9107116-7164-1AF3-A4F4-400DCD7EC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3DAF791-DD98-4DD8-A2E9-E83BAEDFC7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86F2284-A300-653A-377E-D9E06961E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340217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2AD7-CCA9-3BC4-D7FD-7CD46D37701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A158CA5-3D11-19BF-5434-DD1AD2E90A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B602A0E-A86B-5152-202A-EBC9AA8E10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AF039D4-56A0-C9A5-976A-1DCED02392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316235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25397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37EFF-10B0-0188-C997-15DEF8AF136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F602988-B66B-823F-71F4-78D02DCE8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0BF661B-B7AB-35DF-7CF1-83ECA30725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7B2DF1F-F60A-4A60-F7D6-BF46CA924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3177231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151B-ACD3-0E57-0C45-8B60C59311C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F8F5382-7A18-59D7-1391-F07A2BB8C3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F642FB31-B385-58BB-0A45-63543D36F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B00AE55-390D-C5EE-1604-BED12198FD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2634198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F8399-9020-83DD-6DC2-686B8782EE5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39877B7-6660-8F45-E6C8-8B3B15DD63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4095E7D-F380-DE21-0BA8-8F599AFD9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6F350BF-67C8-8411-C7F1-554236FBA4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600791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73A4-B6CB-8132-6FC3-98331D791E10}"/>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6B18A1F-6081-9AA5-E723-0556D76F6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1F5A105-E9F2-62A2-C427-DD2466331D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317087F-A4A1-BFED-8FF6-E3B7FBA388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3592966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BF89-DD5F-8D24-DBEE-610B9726C82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E5CE8E7-B42F-157F-9596-C6D5779725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2C846A3-7FB3-7076-D6D2-644080AAF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8D07FEB-FB1C-BEF7-1D52-412872957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3101354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F550A-9617-9EE3-3FCA-E689E5898CBD}"/>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4C17132-0D23-226B-A431-DCF7DEB8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0D57A02-C09C-BE09-5E02-5405D9C48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4C54AE-C107-93A4-83FE-2C60AFAEA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46181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45</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46</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47</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C9F7-3E8A-D61E-AD17-1C60A4CAD57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D9DBC30-9D6F-AB5D-7891-2A182F0C9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63B314D-FB3F-2C06-A38E-FCB67B449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527BF91-9FDB-031D-5E4B-A232C0EB4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48</a:t>
            </a:fld>
            <a:endParaRPr lang="nl-NL" altLang="nl-NL"/>
          </a:p>
        </p:txBody>
      </p:sp>
    </p:spTree>
    <p:extLst>
      <p:ext uri="{BB962C8B-B14F-4D97-AF65-F5344CB8AC3E}">
        <p14:creationId xmlns:p14="http://schemas.microsoft.com/office/powerpoint/2010/main" val="430559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1D20-28D2-C29B-6C1B-2A304570AE5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B282101-9BC0-48E7-5B85-F22F18317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90E3BA3-2945-0FAD-52B0-669761AB1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4C97FA2-7B93-03CE-C60B-7427C93726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49</a:t>
            </a:fld>
            <a:endParaRPr lang="nl-NL" altLang="nl-NL"/>
          </a:p>
        </p:txBody>
      </p:sp>
    </p:spTree>
    <p:extLst>
      <p:ext uri="{BB962C8B-B14F-4D97-AF65-F5344CB8AC3E}">
        <p14:creationId xmlns:p14="http://schemas.microsoft.com/office/powerpoint/2010/main" val="1708832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306AA-7ACF-64DD-BF9F-2ABCE703184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CF652F4-F463-DE26-66AD-0BE294D07E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99E2E99-019D-E0B5-B340-6126F83808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CB357C0-E1B5-79DD-CDC5-FA8FF31B16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50</a:t>
            </a:fld>
            <a:endParaRPr lang="nl-NL" altLang="nl-NL"/>
          </a:p>
        </p:txBody>
      </p:sp>
    </p:spTree>
    <p:extLst>
      <p:ext uri="{BB962C8B-B14F-4D97-AF65-F5344CB8AC3E}">
        <p14:creationId xmlns:p14="http://schemas.microsoft.com/office/powerpoint/2010/main" val="1100453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A0A4-27FB-BAEE-E56B-F1271D67092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821E6AE0-2DFE-0FF7-FBEC-B179E15A5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40741C6-23CA-7AD3-CDAD-843FAAB39C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4AAD5FD-B887-F60B-4F66-09E0C474A5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51</a:t>
            </a:fld>
            <a:endParaRPr lang="nl-NL" altLang="nl-NL"/>
          </a:p>
        </p:txBody>
      </p:sp>
    </p:spTree>
    <p:extLst>
      <p:ext uri="{BB962C8B-B14F-4D97-AF65-F5344CB8AC3E}">
        <p14:creationId xmlns:p14="http://schemas.microsoft.com/office/powerpoint/2010/main" val="1772441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FFE42-4059-4F8E-D023-CA0234A25C1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5799BC61-EC3B-BB83-FEC8-47C416A75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A0FEFE6-3A09-DB68-B9E8-F08AD7ACE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4C77419-16B0-AF5F-C771-3B62DEDB8A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52</a:t>
            </a:fld>
            <a:endParaRPr lang="nl-NL" altLang="nl-NL"/>
          </a:p>
        </p:txBody>
      </p:sp>
    </p:spTree>
    <p:extLst>
      <p:ext uri="{BB962C8B-B14F-4D97-AF65-F5344CB8AC3E}">
        <p14:creationId xmlns:p14="http://schemas.microsoft.com/office/powerpoint/2010/main" val="292732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53</a:t>
            </a:fld>
            <a:endParaRPr lang="nl-NL" altLang="nl-NL"/>
          </a:p>
        </p:txBody>
      </p:sp>
    </p:spTree>
    <p:extLst>
      <p:ext uri="{BB962C8B-B14F-4D97-AF65-F5344CB8AC3E}">
        <p14:creationId xmlns:p14="http://schemas.microsoft.com/office/powerpoint/2010/main" val="371548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54</a:t>
            </a:fld>
            <a:endParaRPr lang="nl-NL" altLang="nl-NL"/>
          </a:p>
        </p:txBody>
      </p:sp>
    </p:spTree>
    <p:extLst>
      <p:ext uri="{BB962C8B-B14F-4D97-AF65-F5344CB8AC3E}">
        <p14:creationId xmlns:p14="http://schemas.microsoft.com/office/powerpoint/2010/main" val="32518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11EA0-5B44-9C32-3B3C-CF8F1BE7C36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CCB237D-92F8-B3CA-1F78-436E7E85F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11F4205-CAD3-B840-6A6E-0D300E63C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75A1B99-9103-94E1-4643-06EFCC7561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509616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D796-47CA-6FD9-298A-77098794D60A}"/>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BFAFACC9-05B1-1BAA-732D-CC3CF70A1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40649E0-A417-09CB-DE29-4CD2D9745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0D4C4A5E-8826-41EC-9A43-43056784E7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55</a:t>
            </a:fld>
            <a:endParaRPr lang="nl-NL" altLang="nl-NL"/>
          </a:p>
        </p:txBody>
      </p:sp>
    </p:spTree>
    <p:extLst>
      <p:ext uri="{BB962C8B-B14F-4D97-AF65-F5344CB8AC3E}">
        <p14:creationId xmlns:p14="http://schemas.microsoft.com/office/powerpoint/2010/main" val="2131369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B647-FC35-E11A-162D-94852116160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9433CF8-DAD7-BE90-5ABA-24F9F5642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394DE8B-9C87-0053-693A-1F234ABB2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4083225-149E-F919-C520-C1DE0DC537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56</a:t>
            </a:fld>
            <a:endParaRPr lang="nl-NL" altLang="nl-NL"/>
          </a:p>
        </p:txBody>
      </p:sp>
    </p:spTree>
    <p:extLst>
      <p:ext uri="{BB962C8B-B14F-4D97-AF65-F5344CB8AC3E}">
        <p14:creationId xmlns:p14="http://schemas.microsoft.com/office/powerpoint/2010/main" val="136143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6588-1197-1A65-239F-ABB574FF9BB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92AB8F2-26D3-702C-390B-776B1847E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4A8A67FB-1F66-8FB6-C055-0D4F5885F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48AB425-2DC9-5707-6E47-4D1B12196A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57</a:t>
            </a:fld>
            <a:endParaRPr lang="nl-NL" altLang="nl-NL"/>
          </a:p>
        </p:txBody>
      </p:sp>
    </p:spTree>
    <p:extLst>
      <p:ext uri="{BB962C8B-B14F-4D97-AF65-F5344CB8AC3E}">
        <p14:creationId xmlns:p14="http://schemas.microsoft.com/office/powerpoint/2010/main" val="4166801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E0FF-96A4-F408-0860-1DD34538A0A5}"/>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E7EC1FF-282F-3981-6E96-C25798204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73305C7-8448-1025-99DD-BE6B6CEB2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E2108A2-6E54-6DA3-BD2F-000F60AAD6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58</a:t>
            </a:fld>
            <a:endParaRPr lang="nl-NL" altLang="nl-NL"/>
          </a:p>
        </p:txBody>
      </p:sp>
    </p:spTree>
    <p:extLst>
      <p:ext uri="{BB962C8B-B14F-4D97-AF65-F5344CB8AC3E}">
        <p14:creationId xmlns:p14="http://schemas.microsoft.com/office/powerpoint/2010/main" val="2993141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186F-2687-0266-028F-AADF5AFBB0C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857FEE9-02A1-4AF3-80E0-E997D4EE21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751B7866-3AF7-58F4-A17C-641FBE9987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63F06869-405A-B778-9F5C-91A71E51FF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59</a:t>
            </a:fld>
            <a:endParaRPr lang="nl-NL" altLang="nl-NL"/>
          </a:p>
        </p:txBody>
      </p:sp>
    </p:spTree>
    <p:extLst>
      <p:ext uri="{BB962C8B-B14F-4D97-AF65-F5344CB8AC3E}">
        <p14:creationId xmlns:p14="http://schemas.microsoft.com/office/powerpoint/2010/main" val="966373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13C6-02CB-BE81-6CEF-2B54181C908E}"/>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EE64C1E-A318-3E67-5E14-F37DBC37D1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C821C772-B7AB-D10E-078C-154EE4BE23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9055E842-720D-20F9-2D84-FE32A4C2A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60</a:t>
            </a:fld>
            <a:endParaRPr lang="nl-NL" altLang="nl-NL"/>
          </a:p>
        </p:txBody>
      </p:sp>
    </p:spTree>
    <p:extLst>
      <p:ext uri="{BB962C8B-B14F-4D97-AF65-F5344CB8AC3E}">
        <p14:creationId xmlns:p14="http://schemas.microsoft.com/office/powerpoint/2010/main" val="4273832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759A-996F-DD6D-7DAF-46469E72AF2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79E00AC-C86A-2339-8CF2-D99FA580C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FA7ABDE-52CC-38F5-6249-F20721D0FB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76FF6687-093A-1AEC-453D-5F3239DF5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61</a:t>
            </a:fld>
            <a:endParaRPr lang="nl-NL" altLang="nl-NL"/>
          </a:p>
        </p:txBody>
      </p:sp>
    </p:spTree>
    <p:extLst>
      <p:ext uri="{BB962C8B-B14F-4D97-AF65-F5344CB8AC3E}">
        <p14:creationId xmlns:p14="http://schemas.microsoft.com/office/powerpoint/2010/main" val="3009563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8DF73-C825-D5B2-2DB1-0A986718E7A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2BA6923-1C1D-4580-3ED6-C4C966B10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1D36A8-7AB9-ED1E-A815-89ED84E10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0A882AD-9293-FA70-73CC-D98041A089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62</a:t>
            </a:fld>
            <a:endParaRPr lang="nl-NL" altLang="nl-NL"/>
          </a:p>
        </p:txBody>
      </p:sp>
    </p:spTree>
    <p:extLst>
      <p:ext uri="{BB962C8B-B14F-4D97-AF65-F5344CB8AC3E}">
        <p14:creationId xmlns:p14="http://schemas.microsoft.com/office/powerpoint/2010/main" val="3600109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63</a:t>
            </a:fld>
            <a:endParaRPr lang="nl-NL" altLang="nl-NL"/>
          </a:p>
        </p:txBody>
      </p:sp>
    </p:spTree>
    <p:extLst>
      <p:ext uri="{BB962C8B-B14F-4D97-AF65-F5344CB8AC3E}">
        <p14:creationId xmlns:p14="http://schemas.microsoft.com/office/powerpoint/2010/main" val="2264907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F1DE1-A9B7-AD5C-9BD0-477D52F40E3B}"/>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3964A4AA-256A-B99B-6F69-4A943BE23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C49CAE4-AC45-5F19-87C3-C0E64EE009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CB3A6FF-1ABC-5B0C-FE32-73606A8CC7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31168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D643-3623-5A09-D4B8-F7AEEC8C1A1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6853111-F367-3937-6EDA-6C15734A51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87F7A7D-1C41-418B-49E3-029E84274B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E71AA92-996E-F635-5EEA-3655B408A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74586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62B9-BCD3-6B91-0B70-D2CDBEF0853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26989D3-BF5B-BF6A-DBAE-F31DBFFA4D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448B4BF4-13C0-9B05-ECFD-0540E24B98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C662773-74ED-D266-099B-1709487354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417199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E5BD-C330-3828-6B45-68262478513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07D0203F-ECA1-DAC9-B50D-ABE58C613C05}"/>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wil de schimmel?</a:t>
            </a:r>
          </a:p>
        </p:txBody>
      </p:sp>
      <p:sp>
        <p:nvSpPr>
          <p:cNvPr id="7171" name="Tijdelijke aanduiding voor inhoud 2">
            <a:extLst>
              <a:ext uri="{FF2B5EF4-FFF2-40B4-BE49-F238E27FC236}">
                <a16:creationId xmlns:a16="http://schemas.microsoft.com/office/drawing/2014/main" id="{3FE44956-4BE1-F52E-5663-CFA05953A770}"/>
              </a:ext>
            </a:extLst>
          </p:cNvPr>
          <p:cNvSpPr>
            <a:spLocks noGrp="1" noChangeArrowheads="1"/>
          </p:cNvSpPr>
          <p:nvPr>
            <p:ph idx="1"/>
          </p:nvPr>
        </p:nvSpPr>
        <p:spPr>
          <a:xfrm>
            <a:off x="845958" y="1714933"/>
            <a:ext cx="7886700" cy="4738260"/>
          </a:xfrm>
        </p:spPr>
        <p:txBody>
          <a:bodyPr>
            <a:normAutofit/>
          </a:bodyPr>
          <a:lstStyle/>
          <a:p>
            <a:pPr indent="0">
              <a:buNone/>
              <a:defRPr/>
            </a:pPr>
            <a:r>
              <a:rPr lang="nl-NL" dirty="0"/>
              <a:t>Schimmels hebben geen eigen bladgroen en kunnen dus niet assimileren.</a:t>
            </a:r>
          </a:p>
          <a:p>
            <a:pPr indent="0">
              <a:buNone/>
              <a:defRPr/>
            </a:pPr>
            <a:endParaRPr lang="nl-NL" dirty="0"/>
          </a:p>
          <a:p>
            <a:pPr indent="0">
              <a:buNone/>
              <a:defRPr/>
            </a:pPr>
            <a:r>
              <a:rPr lang="nl-NL" dirty="0"/>
              <a:t>Voor voedingsstoffen zijn ze afhankelijk van andere  levende wezens.</a:t>
            </a:r>
          </a:p>
          <a:p>
            <a:pPr indent="0">
              <a:buNone/>
              <a:defRPr/>
            </a:pPr>
            <a:endParaRPr lang="nl-NL" dirty="0"/>
          </a:p>
          <a:p>
            <a:pPr indent="0">
              <a:buNone/>
              <a:defRPr/>
            </a:pPr>
            <a:r>
              <a:rPr lang="nl-NL" dirty="0"/>
              <a:t>Er zijn schimmels die op dood materiaal leven (bv champignon), en er zijn schimmels die op levend materiaal </a:t>
            </a:r>
            <a:r>
              <a:rPr lang="nl-NL" b="1" i="1" dirty="0"/>
              <a:t>parasiteren.</a:t>
            </a:r>
          </a:p>
          <a:p>
            <a:pPr indent="0">
              <a:buNone/>
              <a:defRPr/>
            </a:pPr>
            <a:endParaRPr lang="nl-NL" b="1" i="1" dirty="0"/>
          </a:p>
          <a:p>
            <a:pPr indent="0">
              <a:buNone/>
              <a:defRPr/>
            </a:pPr>
            <a:r>
              <a:rPr lang="nl-NL" dirty="0"/>
              <a:t>Ook zijn er schimmels die op allebei kunnen overleven (</a:t>
            </a:r>
            <a:r>
              <a:rPr lang="nl-NL" dirty="0" err="1"/>
              <a:t>botrytis</a:t>
            </a:r>
            <a:r>
              <a:rPr lang="nl-NL" dirty="0"/>
              <a:t>) </a:t>
            </a:r>
          </a:p>
        </p:txBody>
      </p:sp>
      <p:pic>
        <p:nvPicPr>
          <p:cNvPr id="3" name="Afbeelding 2">
            <a:extLst>
              <a:ext uri="{FF2B5EF4-FFF2-40B4-BE49-F238E27FC236}">
                <a16:creationId xmlns:a16="http://schemas.microsoft.com/office/drawing/2014/main" id="{6F844F6D-2207-0F18-BF92-658C61EE2F06}"/>
              </a:ext>
            </a:extLst>
          </p:cNvPr>
          <p:cNvPicPr>
            <a:picLocks noChangeAspect="1"/>
          </p:cNvPicPr>
          <p:nvPr/>
        </p:nvPicPr>
        <p:blipFill>
          <a:blip r:embed="rId3"/>
          <a:stretch>
            <a:fillRect/>
          </a:stretch>
        </p:blipFill>
        <p:spPr>
          <a:xfrm>
            <a:off x="8732658" y="78062"/>
            <a:ext cx="3329775" cy="2228258"/>
          </a:xfrm>
          <a:prstGeom prst="rect">
            <a:avLst/>
          </a:prstGeom>
        </p:spPr>
      </p:pic>
      <p:pic>
        <p:nvPicPr>
          <p:cNvPr id="5" name="Afbeelding 4">
            <a:extLst>
              <a:ext uri="{FF2B5EF4-FFF2-40B4-BE49-F238E27FC236}">
                <a16:creationId xmlns:a16="http://schemas.microsoft.com/office/drawing/2014/main" id="{B8762EEA-F402-70CB-7AD9-150B4F5F796D}"/>
              </a:ext>
            </a:extLst>
          </p:cNvPr>
          <p:cNvPicPr>
            <a:picLocks noChangeAspect="1"/>
          </p:cNvPicPr>
          <p:nvPr/>
        </p:nvPicPr>
        <p:blipFill>
          <a:blip r:embed="rId4"/>
          <a:stretch>
            <a:fillRect/>
          </a:stretch>
        </p:blipFill>
        <p:spPr>
          <a:xfrm>
            <a:off x="8808051" y="3993469"/>
            <a:ext cx="2022509" cy="2792048"/>
          </a:xfrm>
          <a:prstGeom prst="rect">
            <a:avLst/>
          </a:prstGeom>
        </p:spPr>
      </p:pic>
    </p:spTree>
    <p:extLst>
      <p:ext uri="{BB962C8B-B14F-4D97-AF65-F5344CB8AC3E}">
        <p14:creationId xmlns:p14="http://schemas.microsoft.com/office/powerpoint/2010/main" val="15177757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71B6-01CA-66B5-D9AB-2A0FE2F7AA9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D347CB8-41C5-C48F-C10D-D106A87CC988}"/>
              </a:ext>
            </a:extLst>
          </p:cNvPr>
          <p:cNvSpPr>
            <a:spLocks noGrp="1" noChangeArrowheads="1"/>
          </p:cNvSpPr>
          <p:nvPr>
            <p:ph type="title"/>
          </p:nvPr>
        </p:nvSpPr>
        <p:spPr>
          <a:xfrm>
            <a:off x="1079224" y="592001"/>
            <a:ext cx="7886700" cy="996950"/>
          </a:xfrm>
        </p:spPr>
        <p:txBody>
          <a:bodyPr/>
          <a:lstStyle/>
          <a:p>
            <a:pPr eaLnBrk="1" hangingPunct="1"/>
            <a:r>
              <a:rPr lang="nl-NL" altLang="nl-NL" b="1" dirty="0"/>
              <a:t>Levenscyclus schimmel</a:t>
            </a:r>
          </a:p>
        </p:txBody>
      </p:sp>
      <p:pic>
        <p:nvPicPr>
          <p:cNvPr id="4" name="Tijdelijke aanduiding voor inhoud 3">
            <a:extLst>
              <a:ext uri="{FF2B5EF4-FFF2-40B4-BE49-F238E27FC236}">
                <a16:creationId xmlns:a16="http://schemas.microsoft.com/office/drawing/2014/main" id="{451E6523-A6CF-90B3-47E5-DE06EF70FC11}"/>
              </a:ext>
            </a:extLst>
          </p:cNvPr>
          <p:cNvPicPr>
            <a:picLocks noGrp="1" noChangeAspect="1"/>
          </p:cNvPicPr>
          <p:nvPr>
            <p:ph idx="1"/>
          </p:nvPr>
        </p:nvPicPr>
        <p:blipFill>
          <a:blip r:embed="rId3"/>
          <a:stretch>
            <a:fillRect/>
          </a:stretch>
        </p:blipFill>
        <p:spPr>
          <a:xfrm>
            <a:off x="6370320" y="1921921"/>
            <a:ext cx="5262880" cy="4344078"/>
          </a:xfrm>
          <a:prstGeom prst="rect">
            <a:avLst/>
          </a:prstGeom>
        </p:spPr>
      </p:pic>
      <p:sp>
        <p:nvSpPr>
          <p:cNvPr id="2" name="Tekstvak 1">
            <a:extLst>
              <a:ext uri="{FF2B5EF4-FFF2-40B4-BE49-F238E27FC236}">
                <a16:creationId xmlns:a16="http://schemas.microsoft.com/office/drawing/2014/main" id="{FD7FDFDD-0798-E48A-0EDF-4173D289C293}"/>
              </a:ext>
            </a:extLst>
          </p:cNvPr>
          <p:cNvSpPr txBox="1"/>
          <p:nvPr/>
        </p:nvSpPr>
        <p:spPr>
          <a:xfrm>
            <a:off x="985520" y="1675360"/>
            <a:ext cx="7223760" cy="2215991"/>
          </a:xfrm>
          <a:prstGeom prst="rect">
            <a:avLst/>
          </a:prstGeom>
          <a:noFill/>
        </p:spPr>
        <p:txBody>
          <a:bodyPr wrap="square" rtlCol="0">
            <a:spAutoFit/>
          </a:bodyPr>
          <a:lstStyle/>
          <a:p>
            <a:pPr marL="285750" indent="-285750">
              <a:buFont typeface="Arial" panose="020B0604020202020204" pitchFamily="34" charset="0"/>
              <a:buChar char="•"/>
            </a:pPr>
            <a:r>
              <a:rPr lang="nl-NL" sz="2400" dirty="0"/>
              <a:t>Sporenvorming</a:t>
            </a:r>
          </a:p>
          <a:p>
            <a:pPr marL="285750" indent="-285750">
              <a:buFont typeface="Arial" panose="020B0604020202020204" pitchFamily="34" charset="0"/>
              <a:buChar char="•"/>
            </a:pPr>
            <a:r>
              <a:rPr lang="nl-NL" sz="2400" dirty="0"/>
              <a:t>Kieming van de sporen</a:t>
            </a:r>
          </a:p>
          <a:p>
            <a:pPr marL="285750" indent="-285750">
              <a:buFont typeface="Arial" panose="020B0604020202020204" pitchFamily="34" charset="0"/>
              <a:buChar char="•"/>
            </a:pPr>
            <a:r>
              <a:rPr lang="nl-NL" sz="2400" dirty="0"/>
              <a:t>Infectie plant</a:t>
            </a:r>
          </a:p>
          <a:p>
            <a:pPr marL="285750" indent="-285750">
              <a:buFont typeface="Arial" panose="020B0604020202020204" pitchFamily="34" charset="0"/>
              <a:buChar char="•"/>
            </a:pPr>
            <a:r>
              <a:rPr lang="nl-NL" sz="2400" dirty="0"/>
              <a:t>Voortplanting en sporenproductie</a:t>
            </a:r>
          </a:p>
          <a:p>
            <a:pPr marL="285750" indent="-285750">
              <a:buFont typeface="Arial" panose="020B0604020202020204" pitchFamily="34" charset="0"/>
              <a:buChar char="•"/>
            </a:pPr>
            <a:r>
              <a:rPr lang="nl-NL" sz="2400" dirty="0"/>
              <a:t>Herhaling van de cyclus</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46160435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Schade door schimmels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Schimmels kunnen schade veroorzaken door fotosynthese te verminderen, groeivertraging en misvormingen te induceren, vochtverlies te bevorderen en uitdroging te veroorzaken.</a:t>
            </a:r>
          </a:p>
          <a:p>
            <a:pPr marL="285750" indent="-285750"/>
            <a:endParaRPr lang="nl-NL" dirty="0"/>
          </a:p>
          <a:p>
            <a:pPr indent="0">
              <a:buNone/>
            </a:pPr>
            <a:r>
              <a:rPr lang="nl-NL" dirty="0"/>
              <a:t>Oplossen van celwanden en membranen kan leiden tot donkere verkleuringen en rot.</a:t>
            </a:r>
          </a:p>
          <a:p>
            <a:pPr marL="285750" indent="-285750"/>
            <a:endParaRPr lang="nl-NL" dirty="0"/>
          </a:p>
          <a:p>
            <a:pPr indent="0">
              <a:buNone/>
            </a:pPr>
            <a:r>
              <a:rPr lang="nl-NL" dirty="0"/>
              <a:t>Bodemschimmels veroorzaken vaak verwelking en rot door problemen met wortels</a:t>
            </a:r>
          </a:p>
        </p:txBody>
      </p:sp>
      <p:pic>
        <p:nvPicPr>
          <p:cNvPr id="3" name="Afbeelding 2">
            <a:extLst>
              <a:ext uri="{FF2B5EF4-FFF2-40B4-BE49-F238E27FC236}">
                <a16:creationId xmlns:a16="http://schemas.microsoft.com/office/drawing/2014/main" id="{27653BF7-C9CA-5678-0564-0B4467E5A36B}"/>
              </a:ext>
            </a:extLst>
          </p:cNvPr>
          <p:cNvPicPr>
            <a:picLocks noChangeAspect="1"/>
          </p:cNvPicPr>
          <p:nvPr/>
        </p:nvPicPr>
        <p:blipFill>
          <a:blip r:embed="rId3"/>
          <a:stretch>
            <a:fillRect/>
          </a:stretch>
        </p:blipFill>
        <p:spPr>
          <a:xfrm>
            <a:off x="8305287" y="2082890"/>
            <a:ext cx="3632713" cy="3362870"/>
          </a:xfrm>
          <a:prstGeom prst="rect">
            <a:avLst/>
          </a:prstGeom>
        </p:spPr>
      </p:pic>
    </p:spTree>
    <p:extLst>
      <p:ext uri="{BB962C8B-B14F-4D97-AF65-F5344CB8AC3E}">
        <p14:creationId xmlns:p14="http://schemas.microsoft.com/office/powerpoint/2010/main" val="3174443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a:t>Plant eigen mechanisme om schimmelinfecties te overleven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529840"/>
            <a:ext cx="6651494" cy="4119296"/>
          </a:xfrm>
        </p:spPr>
        <p:txBody>
          <a:bodyPr>
            <a:normAutofit/>
          </a:bodyPr>
          <a:lstStyle/>
          <a:p>
            <a:pPr marL="342900" indent="-342900"/>
            <a:r>
              <a:rPr lang="nl-NL" b="1">
                <a:solidFill>
                  <a:schemeClr val="tx1"/>
                </a:solidFill>
              </a:rPr>
              <a:t>Mechanisch: Haren en waslaag</a:t>
            </a:r>
          </a:p>
          <a:p>
            <a:pPr marL="342900" indent="-342900"/>
            <a:r>
              <a:rPr lang="nl-NL" b="1">
                <a:solidFill>
                  <a:schemeClr val="tx1"/>
                </a:solidFill>
              </a:rPr>
              <a:t>Plant eigen mechanisme</a:t>
            </a:r>
          </a:p>
          <a:p>
            <a:pPr marL="342900" indent="-342900"/>
            <a:r>
              <a:rPr lang="nl-NL" b="1">
                <a:solidFill>
                  <a:schemeClr val="tx1"/>
                </a:solidFill>
              </a:rPr>
              <a:t>Chemisch</a:t>
            </a:r>
          </a:p>
          <a:p>
            <a:pPr marL="342900" indent="-342900"/>
            <a:endParaRPr lang="nl-NL" b="1">
              <a:solidFill>
                <a:schemeClr val="tx1"/>
              </a:solidFill>
            </a:endParaRPr>
          </a:p>
          <a:p>
            <a:pPr indent="0">
              <a:buNone/>
            </a:pPr>
            <a:endParaRPr lang="nl-NL">
              <a:solidFill>
                <a:schemeClr val="tx1"/>
              </a:solidFill>
            </a:endParaRPr>
          </a:p>
          <a:p>
            <a:pPr marL="285750" indent="-285750"/>
            <a:endParaRPr lang="nl-NL">
              <a:solidFill>
                <a:schemeClr val="tx1"/>
              </a:solidFill>
            </a:endParaRPr>
          </a:p>
          <a:p>
            <a:pPr indent="0">
              <a:buNone/>
              <a:defRPr/>
            </a:pPr>
            <a:endParaRPr lang="nl-NL" dirty="0"/>
          </a:p>
        </p:txBody>
      </p:sp>
      <p:pic>
        <p:nvPicPr>
          <p:cNvPr id="2" name="Afbeelding 1">
            <a:extLst>
              <a:ext uri="{FF2B5EF4-FFF2-40B4-BE49-F238E27FC236}">
                <a16:creationId xmlns:a16="http://schemas.microsoft.com/office/drawing/2014/main" id="{DE1563D4-4594-8B61-2ED9-A6BF413A1E1B}"/>
              </a:ext>
            </a:extLst>
          </p:cNvPr>
          <p:cNvPicPr>
            <a:picLocks noChangeAspect="1"/>
          </p:cNvPicPr>
          <p:nvPr/>
        </p:nvPicPr>
        <p:blipFill>
          <a:blip r:embed="rId3"/>
          <a:stretch>
            <a:fillRect/>
          </a:stretch>
        </p:blipFill>
        <p:spPr>
          <a:xfrm>
            <a:off x="5108793" y="3429000"/>
            <a:ext cx="3527753" cy="2378993"/>
          </a:xfrm>
          <a:prstGeom prst="rect">
            <a:avLst/>
          </a:prstGeom>
        </p:spPr>
      </p:pic>
    </p:spTree>
    <p:extLst>
      <p:ext uri="{BB962C8B-B14F-4D97-AF65-F5344CB8AC3E}">
        <p14:creationId xmlns:p14="http://schemas.microsoft.com/office/powerpoint/2010/main" val="424792299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10926-B399-44AB-9B9E-5854B387231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40DBFF1-7165-419D-48EA-DEDFEDBF5E0A}"/>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een virus?</a:t>
            </a:r>
          </a:p>
        </p:txBody>
      </p:sp>
      <p:sp>
        <p:nvSpPr>
          <p:cNvPr id="7171" name="Tijdelijke aanduiding voor inhoud 2">
            <a:extLst>
              <a:ext uri="{FF2B5EF4-FFF2-40B4-BE49-F238E27FC236}">
                <a16:creationId xmlns:a16="http://schemas.microsoft.com/office/drawing/2014/main" id="{6946546E-E7C1-42A4-88D8-ABF55F5E6C5B}"/>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a:t>
            </a:r>
            <a:r>
              <a:rPr lang="nl-NL" b="1" dirty="0"/>
              <a:t>plantenvirus</a:t>
            </a:r>
            <a:r>
              <a:rPr lang="nl-NL" dirty="0"/>
              <a:t> is een microscopisch klein organisme dat planten infecteert, vergelijkbaar met hoe virussen dieren en mensen kunnen infecteren. </a:t>
            </a:r>
          </a:p>
          <a:p>
            <a:pPr indent="0">
              <a:buNone/>
              <a:defRPr/>
            </a:pPr>
            <a:endParaRPr lang="nl-NL" dirty="0"/>
          </a:p>
          <a:p>
            <a:pPr indent="0">
              <a:buNone/>
              <a:defRPr/>
            </a:pPr>
            <a:r>
              <a:rPr lang="nl-NL" dirty="0"/>
              <a:t>Plantenvirussen bestaan uit genetisch materiaal (DNA of RNA) dat omgeven is door een eiwitmantel. </a:t>
            </a:r>
          </a:p>
          <a:p>
            <a:pPr indent="0">
              <a:buNone/>
              <a:defRPr/>
            </a:pPr>
            <a:endParaRPr lang="nl-NL" dirty="0"/>
          </a:p>
          <a:p>
            <a:pPr indent="0">
              <a:buNone/>
              <a:defRPr/>
            </a:pPr>
            <a:r>
              <a:rPr lang="nl-NL" dirty="0"/>
              <a:t>Ze hebben geen eigen stofwisseling en zijn afhankelijk van de cellen van hun gastheer (de plant) om zich te vermenigvuldigen.</a:t>
            </a:r>
          </a:p>
        </p:txBody>
      </p:sp>
      <p:pic>
        <p:nvPicPr>
          <p:cNvPr id="5" name="Afbeelding 4">
            <a:extLst>
              <a:ext uri="{FF2B5EF4-FFF2-40B4-BE49-F238E27FC236}">
                <a16:creationId xmlns:a16="http://schemas.microsoft.com/office/drawing/2014/main" id="{528ECDEF-DA74-8A29-1E58-627FEB363962}"/>
              </a:ext>
            </a:extLst>
          </p:cNvPr>
          <p:cNvPicPr>
            <a:picLocks noChangeAspect="1"/>
          </p:cNvPicPr>
          <p:nvPr/>
        </p:nvPicPr>
        <p:blipFill>
          <a:blip r:embed="rId3"/>
          <a:stretch>
            <a:fillRect/>
          </a:stretch>
        </p:blipFill>
        <p:spPr>
          <a:xfrm>
            <a:off x="9154160" y="4250665"/>
            <a:ext cx="2513995" cy="2070348"/>
          </a:xfrm>
          <a:prstGeom prst="rect">
            <a:avLst/>
          </a:prstGeom>
        </p:spPr>
      </p:pic>
      <p:pic>
        <p:nvPicPr>
          <p:cNvPr id="7" name="Afbeelding 6">
            <a:extLst>
              <a:ext uri="{FF2B5EF4-FFF2-40B4-BE49-F238E27FC236}">
                <a16:creationId xmlns:a16="http://schemas.microsoft.com/office/drawing/2014/main" id="{19A97E9A-56B3-7D6D-3F49-2A2C27B83862}"/>
              </a:ext>
            </a:extLst>
          </p:cNvPr>
          <p:cNvPicPr>
            <a:picLocks noChangeAspect="1"/>
          </p:cNvPicPr>
          <p:nvPr/>
        </p:nvPicPr>
        <p:blipFill>
          <a:blip r:embed="rId4"/>
          <a:stretch>
            <a:fillRect/>
          </a:stretch>
        </p:blipFill>
        <p:spPr>
          <a:xfrm>
            <a:off x="8965924" y="293325"/>
            <a:ext cx="2813385" cy="2106195"/>
          </a:xfrm>
          <a:prstGeom prst="rect">
            <a:avLst/>
          </a:prstGeom>
        </p:spPr>
      </p:pic>
    </p:spTree>
    <p:extLst>
      <p:ext uri="{BB962C8B-B14F-4D97-AF65-F5344CB8AC3E}">
        <p14:creationId xmlns:p14="http://schemas.microsoft.com/office/powerpoint/2010/main" val="2270635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 - fotosynthese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Virussen hebben een duidelijk effect op de fotosynthese.</a:t>
            </a:r>
          </a:p>
          <a:p>
            <a:pPr indent="0">
              <a:buNone/>
              <a:defRPr/>
            </a:pPr>
            <a:endParaRPr lang="nl-NL" dirty="0"/>
          </a:p>
          <a:p>
            <a:pPr indent="0">
              <a:buNone/>
              <a:defRPr/>
            </a:pPr>
            <a:r>
              <a:rPr lang="nl-NL" dirty="0"/>
              <a:t>De eiwitmantel van een virus hecht zich aan de bladgroenkorrels en zit dus het bladgroen (en de fotosynthese) in de weg.</a:t>
            </a:r>
          </a:p>
          <a:p>
            <a:pPr indent="0">
              <a:buNone/>
              <a:defRPr/>
            </a:pPr>
            <a:endParaRPr lang="nl-NL" dirty="0"/>
          </a:p>
          <a:p>
            <a:pPr indent="0">
              <a:buNone/>
              <a:defRPr/>
            </a:pPr>
            <a:r>
              <a:rPr lang="nl-NL" dirty="0"/>
              <a:t>Bovendien wordt het transport van CO2 binnen het blad geremd. </a:t>
            </a:r>
          </a:p>
        </p:txBody>
      </p:sp>
      <p:pic>
        <p:nvPicPr>
          <p:cNvPr id="3" name="Afbeelding 2">
            <a:extLst>
              <a:ext uri="{FF2B5EF4-FFF2-40B4-BE49-F238E27FC236}">
                <a16:creationId xmlns:a16="http://schemas.microsoft.com/office/drawing/2014/main" id="{1F236389-59F4-AE90-611D-158E30117B2F}"/>
              </a:ext>
            </a:extLst>
          </p:cNvPr>
          <p:cNvPicPr>
            <a:picLocks noChangeAspect="1"/>
          </p:cNvPicPr>
          <p:nvPr/>
        </p:nvPicPr>
        <p:blipFill>
          <a:blip r:embed="rId3"/>
          <a:stretch>
            <a:fillRect/>
          </a:stretch>
        </p:blipFill>
        <p:spPr>
          <a:xfrm>
            <a:off x="8301836" y="4244938"/>
            <a:ext cx="3351107" cy="2105062"/>
          </a:xfrm>
          <a:prstGeom prst="rect">
            <a:avLst/>
          </a:prstGeom>
        </p:spPr>
      </p:pic>
    </p:spTree>
    <p:extLst>
      <p:ext uri="{BB962C8B-B14F-4D97-AF65-F5344CB8AC3E}">
        <p14:creationId xmlns:p14="http://schemas.microsoft.com/office/powerpoint/2010/main" val="42300581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Kenmerken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86699" cy="4738260"/>
          </a:xfrm>
        </p:spPr>
        <p:txBody>
          <a:bodyPr>
            <a:normAutofit/>
          </a:bodyPr>
          <a:lstStyle/>
          <a:p>
            <a:pPr indent="0">
              <a:buNone/>
              <a:defRPr/>
            </a:pPr>
            <a:r>
              <a:rPr lang="nl-NL" dirty="0"/>
              <a:t>Virussen onderscheiden zich van andere ziekteverwekkers zoals schimmels en bacteriën door hun:</a:t>
            </a:r>
          </a:p>
          <a:p>
            <a:pPr indent="0">
              <a:buNone/>
              <a:defRPr/>
            </a:pPr>
            <a:endParaRPr lang="nl-NL" dirty="0"/>
          </a:p>
          <a:p>
            <a:pPr marL="342900" indent="-342900">
              <a:defRPr/>
            </a:pPr>
            <a:r>
              <a:rPr lang="nl-NL" dirty="0"/>
              <a:t>Structuur</a:t>
            </a:r>
          </a:p>
          <a:p>
            <a:pPr marL="342900" indent="-342900">
              <a:defRPr/>
            </a:pPr>
            <a:endParaRPr lang="nl-NL" dirty="0"/>
          </a:p>
          <a:p>
            <a:pPr marL="342900" indent="-342900">
              <a:defRPr/>
            </a:pPr>
            <a:r>
              <a:rPr lang="nl-NL" dirty="0"/>
              <a:t>Vermenigvuldiging</a:t>
            </a:r>
          </a:p>
          <a:p>
            <a:pPr marL="342900" indent="-342900">
              <a:defRPr/>
            </a:pPr>
            <a:endParaRPr lang="nl-NL" dirty="0"/>
          </a:p>
          <a:p>
            <a:pPr marL="342900" indent="-342900">
              <a:defRPr/>
            </a:pPr>
            <a:r>
              <a:rPr lang="nl-NL" dirty="0"/>
              <a:t>Verspreiding</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DB509E3B-C3E9-9F31-A9F6-856507472BF7}"/>
              </a:ext>
            </a:extLst>
          </p:cNvPr>
          <p:cNvPicPr>
            <a:picLocks noChangeAspect="1"/>
          </p:cNvPicPr>
          <p:nvPr/>
        </p:nvPicPr>
        <p:blipFill>
          <a:blip r:embed="rId3"/>
          <a:stretch>
            <a:fillRect/>
          </a:stretch>
        </p:blipFill>
        <p:spPr>
          <a:xfrm>
            <a:off x="7823200" y="4074117"/>
            <a:ext cx="3857698" cy="2278372"/>
          </a:xfrm>
          <a:prstGeom prst="rect">
            <a:avLst/>
          </a:prstGeom>
        </p:spPr>
      </p:pic>
    </p:spTree>
    <p:extLst>
      <p:ext uri="{BB962C8B-B14F-4D97-AF65-F5344CB8AC3E}">
        <p14:creationId xmlns:p14="http://schemas.microsoft.com/office/powerpoint/2010/main" val="32018303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Structuur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b="1" dirty="0"/>
              <a:t>Eenvoudige opbouw</a:t>
            </a:r>
            <a:r>
              <a:rPr lang="nl-NL" dirty="0"/>
              <a:t>: </a:t>
            </a:r>
          </a:p>
          <a:p>
            <a:pPr indent="0">
              <a:buNone/>
            </a:pPr>
            <a:endParaRPr lang="nl-NL" dirty="0"/>
          </a:p>
          <a:p>
            <a:pPr indent="0">
              <a:buNone/>
            </a:pPr>
            <a:r>
              <a:rPr lang="nl-NL" dirty="0"/>
              <a:t>Bestaat uit genetisch materiaal (RNA of DNA) omgeven door een eiwitmantel (</a:t>
            </a:r>
            <a:r>
              <a:rPr lang="nl-NL" dirty="0" err="1"/>
              <a:t>capside</a:t>
            </a:r>
            <a:r>
              <a:rPr lang="nl-NL" dirty="0"/>
              <a:t>).</a:t>
            </a:r>
          </a:p>
          <a:p>
            <a:endParaRPr lang="nl-NL" b="1" dirty="0"/>
          </a:p>
          <a:p>
            <a:pPr indent="0">
              <a:buNone/>
            </a:pPr>
            <a:r>
              <a:rPr lang="nl-NL" b="1" dirty="0"/>
              <a:t>Geen celstructuur</a:t>
            </a:r>
            <a:r>
              <a:rPr lang="nl-NL" dirty="0"/>
              <a:t>: </a:t>
            </a:r>
          </a:p>
          <a:p>
            <a:pPr indent="0">
              <a:buNone/>
            </a:pPr>
            <a:endParaRPr lang="nl-NL" dirty="0"/>
          </a:p>
          <a:p>
            <a:pPr indent="0">
              <a:buNone/>
            </a:pPr>
            <a:r>
              <a:rPr lang="nl-NL" dirty="0"/>
              <a:t>Virussen hebben geen celwand, kern, of andere </a:t>
            </a:r>
            <a:r>
              <a:rPr lang="nl-NL" dirty="0" err="1"/>
              <a:t>celonderdelen</a:t>
            </a:r>
            <a:r>
              <a:rPr lang="nl-NL" dirty="0"/>
              <a:t> zoals bij bacteriën of schimmels.</a:t>
            </a:r>
          </a:p>
          <a:p>
            <a:pPr indent="0">
              <a:buNone/>
              <a:defRPr/>
            </a:pPr>
            <a:endParaRPr lang="nl-NL" dirty="0"/>
          </a:p>
        </p:txBody>
      </p:sp>
      <p:pic>
        <p:nvPicPr>
          <p:cNvPr id="3" name="Afbeelding 2">
            <a:extLst>
              <a:ext uri="{FF2B5EF4-FFF2-40B4-BE49-F238E27FC236}">
                <a16:creationId xmlns:a16="http://schemas.microsoft.com/office/drawing/2014/main" id="{209B945F-9F67-59BE-CCB2-9314F09E148F}"/>
              </a:ext>
            </a:extLst>
          </p:cNvPr>
          <p:cNvPicPr>
            <a:picLocks noChangeAspect="1"/>
          </p:cNvPicPr>
          <p:nvPr/>
        </p:nvPicPr>
        <p:blipFill>
          <a:blip r:embed="rId3"/>
          <a:stretch>
            <a:fillRect/>
          </a:stretch>
        </p:blipFill>
        <p:spPr>
          <a:xfrm>
            <a:off x="8965924" y="375877"/>
            <a:ext cx="2838596" cy="1676486"/>
          </a:xfrm>
          <a:prstGeom prst="rect">
            <a:avLst/>
          </a:prstGeom>
        </p:spPr>
      </p:pic>
    </p:spTree>
    <p:extLst>
      <p:ext uri="{BB962C8B-B14F-4D97-AF65-F5344CB8AC3E}">
        <p14:creationId xmlns:p14="http://schemas.microsoft.com/office/powerpoint/2010/main" val="31915656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plantenvirus verspreidt zich op verschillende manieren. </a:t>
            </a:r>
          </a:p>
          <a:p>
            <a:pPr indent="0">
              <a:buNone/>
              <a:defRPr/>
            </a:pPr>
            <a:endParaRPr lang="nl-NL" dirty="0"/>
          </a:p>
          <a:p>
            <a:pPr indent="0">
              <a:buNone/>
              <a:defRPr/>
            </a:pPr>
            <a:r>
              <a:rPr lang="nl-NL" dirty="0"/>
              <a:t>Het virus heeft hulp nodig om van de ene plant naar de andere te komen, omdat het zelf niet kan bewegen. </a:t>
            </a:r>
          </a:p>
          <a:p>
            <a:pPr indent="0">
              <a:buNone/>
              <a:defRPr/>
            </a:pPr>
            <a:endParaRPr lang="nl-NL" dirty="0"/>
          </a:p>
          <a:p>
            <a:pPr indent="0">
              <a:buNone/>
              <a:defRPr/>
            </a:pPr>
            <a:r>
              <a:rPr lang="nl-NL" dirty="0"/>
              <a:t>Hier zijn de belangrijkste manieren waarop een plantenvirus zich verspreidt:</a:t>
            </a:r>
          </a:p>
        </p:txBody>
      </p:sp>
    </p:spTree>
    <p:extLst>
      <p:ext uri="{BB962C8B-B14F-4D97-AF65-F5344CB8AC3E}">
        <p14:creationId xmlns:p14="http://schemas.microsoft.com/office/powerpoint/2010/main" val="7665077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Verspreiding van een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r>
              <a:rPr lang="nl-NL" b="1" dirty="0"/>
              <a:t>Bladluizen, </a:t>
            </a:r>
            <a:r>
              <a:rPr lang="nl-NL" b="1" dirty="0" err="1"/>
              <a:t>tripsen</a:t>
            </a:r>
            <a:r>
              <a:rPr lang="nl-NL" b="1" dirty="0"/>
              <a:t>, witte vliegen en kevers</a:t>
            </a:r>
          </a:p>
          <a:p>
            <a:pPr marL="342900" indent="-342900"/>
            <a:r>
              <a:rPr lang="nl-NL" altLang="nl-NL" b="1" dirty="0"/>
              <a:t>Via gereedschap en handen</a:t>
            </a:r>
          </a:p>
          <a:p>
            <a:pPr marL="342900" indent="-342900"/>
            <a:r>
              <a:rPr lang="nl-NL" altLang="nl-NL" b="1" dirty="0"/>
              <a:t>Via mechanische schade</a:t>
            </a:r>
          </a:p>
          <a:p>
            <a:pPr marL="342900" indent="-342900"/>
            <a:r>
              <a:rPr lang="nl-NL" b="1" dirty="0"/>
              <a:t>Via natuurlijke processen in de plant</a:t>
            </a:r>
          </a:p>
          <a:p>
            <a:pPr marL="342900" indent="-342900"/>
            <a:r>
              <a:rPr lang="nl-NL" b="1" dirty="0"/>
              <a:t>Via zaad en stekken</a:t>
            </a:r>
          </a:p>
          <a:p>
            <a:pPr marL="342900" indent="-342900"/>
            <a:r>
              <a:rPr lang="nl-NL" b="1" dirty="0"/>
              <a:t>Via nematoden (aaltjes)</a:t>
            </a:r>
          </a:p>
          <a:p>
            <a:pPr marL="342900" indent="-342900"/>
            <a:r>
              <a:rPr lang="nl-NL" b="1" dirty="0"/>
              <a:t>Via stuifmeel of bloemen</a:t>
            </a:r>
          </a:p>
          <a:p>
            <a:pPr marL="342900" indent="-342900"/>
            <a:endParaRPr lang="nl-NL" b="1" dirty="0"/>
          </a:p>
          <a:p>
            <a:pPr marL="342900" indent="-342900"/>
            <a:endParaRPr lang="nl-NL" b="1" dirty="0"/>
          </a:p>
          <a:p>
            <a:pPr marL="342900" indent="-342900"/>
            <a:endParaRPr lang="nl-NL" altLang="nl-NL" b="1" dirty="0"/>
          </a:p>
          <a:p>
            <a:pPr marL="342900" indent="-342900"/>
            <a:endParaRPr lang="nl-NL" altLang="nl-NL" b="1" dirty="0"/>
          </a:p>
          <a:p>
            <a:pPr marL="342900" indent="-342900"/>
            <a:endParaRPr lang="nl-NL" altLang="nl-NL" b="1" dirty="0"/>
          </a:p>
          <a:p>
            <a:pPr marL="342900" indent="-342900"/>
            <a:endParaRPr lang="nl-NL" altLang="nl-NL" b="1" dirty="0"/>
          </a:p>
          <a:p>
            <a:pPr marL="342900" indent="-342900"/>
            <a:endParaRPr lang="nl-NL" b="1" dirty="0"/>
          </a:p>
          <a:p>
            <a:pPr marL="342900" indent="-342900"/>
            <a:endParaRPr lang="nl-NL" dirty="0"/>
          </a:p>
          <a:p>
            <a:pPr marL="342900" indent="-342900"/>
            <a:endParaRPr lang="nl-NL" dirty="0"/>
          </a:p>
          <a:p>
            <a:pPr marL="342900" indent="-342900"/>
            <a:endParaRPr lang="nl-NL" dirty="0"/>
          </a:p>
        </p:txBody>
      </p:sp>
      <p:pic>
        <p:nvPicPr>
          <p:cNvPr id="3" name="Afbeelding 2">
            <a:extLst>
              <a:ext uri="{FF2B5EF4-FFF2-40B4-BE49-F238E27FC236}">
                <a16:creationId xmlns:a16="http://schemas.microsoft.com/office/drawing/2014/main" id="{E4C75533-0368-5D1F-9EE9-E12F9202E7C0}"/>
              </a:ext>
            </a:extLst>
          </p:cNvPr>
          <p:cNvPicPr>
            <a:picLocks noChangeAspect="1"/>
          </p:cNvPicPr>
          <p:nvPr/>
        </p:nvPicPr>
        <p:blipFill>
          <a:blip r:embed="rId3"/>
          <a:stretch>
            <a:fillRect/>
          </a:stretch>
        </p:blipFill>
        <p:spPr>
          <a:xfrm>
            <a:off x="8575041" y="68073"/>
            <a:ext cx="3616960" cy="2847583"/>
          </a:xfrm>
          <a:prstGeom prst="rect">
            <a:avLst/>
          </a:prstGeom>
        </p:spPr>
      </p:pic>
    </p:spTree>
    <p:extLst>
      <p:ext uri="{BB962C8B-B14F-4D97-AF65-F5344CB8AC3E}">
        <p14:creationId xmlns:p14="http://schemas.microsoft.com/office/powerpoint/2010/main" val="6224757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9D6A-DE17-A9CA-F651-B96A47B326E9}"/>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4BF669F-478A-D2A0-9EA8-2A46B45C07B1}"/>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Persistent</a:t>
            </a:r>
          </a:p>
        </p:txBody>
      </p:sp>
      <p:sp>
        <p:nvSpPr>
          <p:cNvPr id="7171" name="Tijdelijke aanduiding voor inhoud 2">
            <a:extLst>
              <a:ext uri="{FF2B5EF4-FFF2-40B4-BE49-F238E27FC236}">
                <a16:creationId xmlns:a16="http://schemas.microsoft.com/office/drawing/2014/main" id="{565AB0F4-A77D-3C46-54A3-D4E141D9F79D}"/>
              </a:ext>
            </a:extLst>
          </p:cNvPr>
          <p:cNvSpPr>
            <a:spLocks noGrp="1" noChangeArrowheads="1"/>
          </p:cNvSpPr>
          <p:nvPr>
            <p:ph idx="1"/>
          </p:nvPr>
        </p:nvSpPr>
        <p:spPr>
          <a:xfrm>
            <a:off x="1079223" y="1910876"/>
            <a:ext cx="8232727" cy="4738260"/>
          </a:xfrm>
        </p:spPr>
        <p:txBody>
          <a:bodyPr>
            <a:normAutofit/>
          </a:bodyPr>
          <a:lstStyle/>
          <a:p>
            <a:pPr indent="0">
              <a:buNone/>
              <a:defRPr/>
            </a:pPr>
            <a:r>
              <a:rPr lang="nl-NL" dirty="0"/>
              <a:t>Er onderscheid te maken tussen </a:t>
            </a:r>
            <a:r>
              <a:rPr lang="nl-NL" b="1" i="1" dirty="0"/>
              <a:t>niet-persistente</a:t>
            </a:r>
            <a:r>
              <a:rPr lang="nl-NL" b="1" dirty="0"/>
              <a:t> </a:t>
            </a:r>
            <a:r>
              <a:rPr lang="nl-NL" dirty="0"/>
              <a:t>virussen die direct van plant op plant overgaan, </a:t>
            </a:r>
          </a:p>
          <a:p>
            <a:pPr indent="0">
              <a:buNone/>
              <a:defRPr/>
            </a:pPr>
            <a:endParaRPr lang="nl-NL" dirty="0"/>
          </a:p>
          <a:p>
            <a:pPr indent="0">
              <a:buNone/>
              <a:defRPr/>
            </a:pPr>
            <a:endParaRPr lang="nl-NL" dirty="0"/>
          </a:p>
          <a:p>
            <a:pPr indent="0">
              <a:buNone/>
              <a:defRPr/>
            </a:pPr>
            <a:r>
              <a:rPr lang="nl-NL" dirty="0"/>
              <a:t>en </a:t>
            </a:r>
            <a:r>
              <a:rPr lang="nl-NL" b="1" i="1" dirty="0"/>
              <a:t>persistente</a:t>
            </a:r>
            <a:r>
              <a:rPr lang="nl-NL" dirty="0"/>
              <a:t> virussen die via een ander levend organisme overgedragen worden.</a:t>
            </a:r>
            <a:endParaRPr lang="nl-NL" b="1" dirty="0"/>
          </a:p>
        </p:txBody>
      </p:sp>
    </p:spTree>
    <p:extLst>
      <p:ext uri="{BB962C8B-B14F-4D97-AF65-F5344CB8AC3E}">
        <p14:creationId xmlns:p14="http://schemas.microsoft.com/office/powerpoint/2010/main" val="158253903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58EC7-BCED-09F3-3995-88ABA297D8D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54410C1-E519-4F73-D004-A3BC9FE5B79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6FEA5652-2953-54F5-BB12-66AE3809B2CB}"/>
              </a:ext>
            </a:extLst>
          </p:cNvPr>
          <p:cNvSpPr>
            <a:spLocks noGrp="1" noChangeArrowheads="1"/>
          </p:cNvSpPr>
          <p:nvPr>
            <p:ph idx="1"/>
          </p:nvPr>
        </p:nvSpPr>
        <p:spPr>
          <a:xfrm>
            <a:off x="1079224" y="1493163"/>
            <a:ext cx="6907780" cy="4738260"/>
          </a:xfrm>
        </p:spPr>
        <p:txBody>
          <a:bodyPr>
            <a:normAutofit/>
          </a:bodyPr>
          <a:lstStyle/>
          <a:p>
            <a:pPr indent="0">
              <a:buNone/>
              <a:defRPr/>
            </a:pPr>
            <a:r>
              <a:rPr lang="nl-NL" b="1" dirty="0"/>
              <a:t>Overnemen van een cel:</a:t>
            </a:r>
          </a:p>
          <a:p>
            <a:pPr indent="0">
              <a:buNone/>
              <a:defRPr/>
            </a:pPr>
            <a:r>
              <a:rPr lang="nl-NL" dirty="0"/>
              <a:t>Zodra het virus in een plantencel zit, laat het zijn genetisch materiaal (DNA of RNA) los. Dit materiaal bevat de "instructies" om nieuwe virussen te maken.</a:t>
            </a:r>
          </a:p>
          <a:p>
            <a:pPr indent="0">
              <a:buNone/>
              <a:defRPr/>
            </a:pPr>
            <a:endParaRPr lang="nl-NL" dirty="0"/>
          </a:p>
          <a:p>
            <a:pPr indent="0">
              <a:buNone/>
              <a:defRPr/>
            </a:pPr>
            <a:r>
              <a:rPr lang="nl-NL" b="1" dirty="0"/>
              <a:t>De cel als fabriek gebruiken</a:t>
            </a:r>
            <a:r>
              <a:rPr lang="nl-NL" dirty="0"/>
              <a:t>:</a:t>
            </a:r>
          </a:p>
          <a:p>
            <a:pPr indent="0">
              <a:buNone/>
              <a:defRPr/>
            </a:pPr>
            <a:r>
              <a:rPr lang="nl-NL" dirty="0"/>
              <a:t>De plantencel wordt als een fabriek gebruikt. Het virus dwingt de cel om zijn eigen materiaal (eiwitten en genetisch materiaal) te maken in plaats van de normale dingen die een plantencel hoort te doen.</a:t>
            </a:r>
          </a:p>
        </p:txBody>
      </p:sp>
      <p:pic>
        <p:nvPicPr>
          <p:cNvPr id="3" name="Afbeelding 2">
            <a:extLst>
              <a:ext uri="{FF2B5EF4-FFF2-40B4-BE49-F238E27FC236}">
                <a16:creationId xmlns:a16="http://schemas.microsoft.com/office/drawing/2014/main" id="{61375F08-BC99-2344-3864-BF00CD7BD77E}"/>
              </a:ext>
            </a:extLst>
          </p:cNvPr>
          <p:cNvPicPr>
            <a:picLocks noChangeAspect="1"/>
          </p:cNvPicPr>
          <p:nvPr/>
        </p:nvPicPr>
        <p:blipFill>
          <a:blip r:embed="rId3"/>
          <a:stretch>
            <a:fillRect/>
          </a:stretch>
        </p:blipFill>
        <p:spPr>
          <a:xfrm>
            <a:off x="9104391" y="4277007"/>
            <a:ext cx="2530059" cy="1988992"/>
          </a:xfrm>
          <a:prstGeom prst="rect">
            <a:avLst/>
          </a:prstGeom>
        </p:spPr>
      </p:pic>
    </p:spTree>
    <p:extLst>
      <p:ext uri="{BB962C8B-B14F-4D97-AF65-F5344CB8AC3E}">
        <p14:creationId xmlns:p14="http://schemas.microsoft.com/office/powerpoint/2010/main" val="3437344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44A3-5941-25E4-D34B-8470D6628AA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47790BD-C45C-0CBA-975B-4E686CEE6AE5}"/>
              </a:ext>
            </a:extLst>
          </p:cNvPr>
          <p:cNvSpPr>
            <a:spLocks noGrp="1" noChangeArrowheads="1"/>
          </p:cNvSpPr>
          <p:nvPr>
            <p:ph type="title"/>
          </p:nvPr>
        </p:nvSpPr>
        <p:spPr>
          <a:xfrm>
            <a:off x="1079224" y="592001"/>
            <a:ext cx="8372686" cy="996950"/>
          </a:xfrm>
        </p:spPr>
        <p:txBody>
          <a:bodyPr>
            <a:normAutofit fontScale="90000"/>
          </a:bodyPr>
          <a:lstStyle/>
          <a:p>
            <a:pPr eaLnBrk="1" hangingPunct="1"/>
            <a:r>
              <a:rPr lang="nl-NL" altLang="nl-NL" b="1" dirty="0"/>
              <a:t>Vermenigvuldiging van een virus</a:t>
            </a:r>
          </a:p>
        </p:txBody>
      </p:sp>
      <p:sp>
        <p:nvSpPr>
          <p:cNvPr id="7171" name="Tijdelijke aanduiding voor inhoud 2">
            <a:extLst>
              <a:ext uri="{FF2B5EF4-FFF2-40B4-BE49-F238E27FC236}">
                <a16:creationId xmlns:a16="http://schemas.microsoft.com/office/drawing/2014/main" id="{833DE5D9-FE6B-978E-4881-E346C8B7F80C}"/>
              </a:ext>
            </a:extLst>
          </p:cNvPr>
          <p:cNvSpPr>
            <a:spLocks noGrp="1" noChangeArrowheads="1"/>
          </p:cNvSpPr>
          <p:nvPr>
            <p:ph idx="1"/>
          </p:nvPr>
        </p:nvSpPr>
        <p:spPr>
          <a:xfrm>
            <a:off x="1079224" y="1493163"/>
            <a:ext cx="6651494" cy="4738260"/>
          </a:xfrm>
        </p:spPr>
        <p:txBody>
          <a:bodyPr>
            <a:normAutofit/>
          </a:bodyPr>
          <a:lstStyle/>
          <a:p>
            <a:pPr indent="0">
              <a:buNone/>
              <a:defRPr/>
            </a:pPr>
            <a:r>
              <a:rPr lang="nl-NL" b="1" dirty="0"/>
              <a:t>Nieuwe virussen bouwen:</a:t>
            </a:r>
          </a:p>
          <a:p>
            <a:pPr indent="0">
              <a:buNone/>
              <a:defRPr/>
            </a:pPr>
            <a:r>
              <a:rPr lang="nl-NL" dirty="0"/>
              <a:t>Alle losse onderdelen die de cel heeft gemaakt, worden samengevoegd tot nieuwe virusdeeltjes.</a:t>
            </a:r>
            <a:br>
              <a:rPr lang="nl-NL" dirty="0"/>
            </a:br>
            <a:endParaRPr lang="nl-NL" dirty="0"/>
          </a:p>
          <a:p>
            <a:pPr indent="0">
              <a:buNone/>
              <a:defRPr/>
            </a:pPr>
            <a:r>
              <a:rPr lang="nl-NL" b="1" dirty="0"/>
              <a:t>Verspreiden</a:t>
            </a:r>
            <a:r>
              <a:rPr lang="nl-NL" dirty="0"/>
              <a:t>:</a:t>
            </a:r>
            <a:br>
              <a:rPr lang="nl-NL" dirty="0"/>
            </a:br>
            <a:r>
              <a:rPr lang="nl-NL" dirty="0"/>
              <a:t>De nieuwe virussen verlaten de cel en gaan naar andere cellen in de plant. Ze verspreiden zich via kleine kanaaltjes tussen de cellen (</a:t>
            </a:r>
            <a:r>
              <a:rPr lang="nl-NL" dirty="0" err="1"/>
              <a:t>plasmodesmata</a:t>
            </a:r>
            <a:r>
              <a:rPr lang="nl-NL" dirty="0"/>
              <a:t>) en via de sapstromen van de plant.</a:t>
            </a:r>
          </a:p>
        </p:txBody>
      </p:sp>
      <p:pic>
        <p:nvPicPr>
          <p:cNvPr id="2" name="Afbeelding 1">
            <a:extLst>
              <a:ext uri="{FF2B5EF4-FFF2-40B4-BE49-F238E27FC236}">
                <a16:creationId xmlns:a16="http://schemas.microsoft.com/office/drawing/2014/main" id="{EBE6321E-69B6-7AE4-610A-4A4D579C64B9}"/>
              </a:ext>
            </a:extLst>
          </p:cNvPr>
          <p:cNvPicPr>
            <a:picLocks noChangeAspect="1"/>
          </p:cNvPicPr>
          <p:nvPr/>
        </p:nvPicPr>
        <p:blipFill>
          <a:blip r:embed="rId3"/>
          <a:stretch>
            <a:fillRect/>
          </a:stretch>
        </p:blipFill>
        <p:spPr>
          <a:xfrm>
            <a:off x="9014057" y="4353133"/>
            <a:ext cx="2822693" cy="2182557"/>
          </a:xfrm>
          <a:prstGeom prst="rect">
            <a:avLst/>
          </a:prstGeom>
        </p:spPr>
      </p:pic>
    </p:spTree>
    <p:extLst>
      <p:ext uri="{BB962C8B-B14F-4D97-AF65-F5344CB8AC3E}">
        <p14:creationId xmlns:p14="http://schemas.microsoft.com/office/powerpoint/2010/main" val="12815777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Planten kunnen worden 'ingeënt' tegen virussen door bewuste besmetting met een zwakke virusvariant.</a:t>
            </a:r>
          </a:p>
          <a:p>
            <a:pPr marL="285750" indent="-285750"/>
            <a:endParaRPr lang="nl-NL" dirty="0"/>
          </a:p>
          <a:p>
            <a:pPr indent="0">
              <a:buNone/>
            </a:pPr>
            <a:r>
              <a:rPr lang="nl-NL" dirty="0"/>
              <a:t>De keuze van de juiste zwakke virusstam is cruciaal.</a:t>
            </a:r>
          </a:p>
          <a:p>
            <a:pPr marL="285750" indent="-285750"/>
            <a:endParaRPr lang="nl-NL" dirty="0"/>
          </a:p>
          <a:p>
            <a:pPr indent="0">
              <a:buNone/>
            </a:pPr>
            <a:r>
              <a:rPr lang="nl-NL" dirty="0"/>
              <a:t>Inenting is een alternatief wanneer veredelaars nog geen virusresistentie hebben bereikt.</a:t>
            </a:r>
          </a:p>
          <a:p>
            <a:pPr marL="285750" indent="-285750"/>
            <a:endParaRPr lang="nl-NL" dirty="0"/>
          </a:p>
          <a:p>
            <a:pPr indent="0">
              <a:buNone/>
            </a:pPr>
            <a:r>
              <a:rPr lang="nl-NL" dirty="0"/>
              <a:t>Inenting biedt geen 100% bescherming tegen virussen.</a:t>
            </a:r>
          </a:p>
          <a:p>
            <a:pPr indent="0">
              <a:buNone/>
              <a:defRPr/>
            </a:pPr>
            <a:endParaRPr lang="nl-NL" dirty="0"/>
          </a:p>
        </p:txBody>
      </p:sp>
      <p:pic>
        <p:nvPicPr>
          <p:cNvPr id="3" name="Afbeelding 2">
            <a:extLst>
              <a:ext uri="{FF2B5EF4-FFF2-40B4-BE49-F238E27FC236}">
                <a16:creationId xmlns:a16="http://schemas.microsoft.com/office/drawing/2014/main" id="{BAAD866B-7C1B-7EA1-1EC2-50340D74744E}"/>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743018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1F81-DD81-9B82-D5A8-6AD5D783763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5DF7F68-611E-6B07-58F5-5DF359C5483B}"/>
              </a:ext>
            </a:extLst>
          </p:cNvPr>
          <p:cNvSpPr>
            <a:spLocks noGrp="1" noChangeArrowheads="1"/>
          </p:cNvSpPr>
          <p:nvPr>
            <p:ph type="title"/>
          </p:nvPr>
        </p:nvSpPr>
        <p:spPr>
          <a:xfrm>
            <a:off x="1079224" y="592001"/>
            <a:ext cx="7886700" cy="996950"/>
          </a:xfrm>
        </p:spPr>
        <p:txBody>
          <a:bodyPr/>
          <a:lstStyle/>
          <a:p>
            <a:pPr eaLnBrk="1" hangingPunct="1"/>
            <a:r>
              <a:rPr lang="nl-NL" altLang="nl-NL" b="1" dirty="0"/>
              <a:t>Inenten tegen virus?</a:t>
            </a:r>
          </a:p>
        </p:txBody>
      </p:sp>
      <p:sp>
        <p:nvSpPr>
          <p:cNvPr id="7171" name="Tijdelijke aanduiding voor inhoud 2">
            <a:extLst>
              <a:ext uri="{FF2B5EF4-FFF2-40B4-BE49-F238E27FC236}">
                <a16:creationId xmlns:a16="http://schemas.microsoft.com/office/drawing/2014/main" id="{3C395768-76D8-CB13-C8C7-A2481F13B904}"/>
              </a:ext>
            </a:extLst>
          </p:cNvPr>
          <p:cNvSpPr>
            <a:spLocks noGrp="1" noChangeArrowheads="1"/>
          </p:cNvSpPr>
          <p:nvPr>
            <p:ph idx="1"/>
          </p:nvPr>
        </p:nvSpPr>
        <p:spPr>
          <a:xfrm>
            <a:off x="1079224" y="1910876"/>
            <a:ext cx="6651494" cy="4738260"/>
          </a:xfrm>
        </p:spPr>
        <p:txBody>
          <a:bodyPr>
            <a:normAutofit/>
          </a:bodyPr>
          <a:lstStyle/>
          <a:p>
            <a:pPr indent="0">
              <a:buNone/>
            </a:pPr>
            <a:r>
              <a:rPr lang="nl-NL" dirty="0"/>
              <a:t>Cross </a:t>
            </a:r>
            <a:r>
              <a:rPr lang="nl-NL" dirty="0" err="1"/>
              <a:t>protection</a:t>
            </a:r>
            <a:r>
              <a:rPr lang="nl-NL" dirty="0"/>
              <a:t> is het inenten van planten met een zwakke virusstam om bescherming te bieden tegen agressievere varianten.</a:t>
            </a:r>
          </a:p>
          <a:p>
            <a:pPr marL="342900" indent="-342900"/>
            <a:endParaRPr lang="nl-NL" dirty="0"/>
          </a:p>
          <a:p>
            <a:pPr indent="0">
              <a:buNone/>
            </a:pPr>
            <a:r>
              <a:rPr lang="nl-NL" dirty="0"/>
              <a:t>Virussen bestaan uit erfelijk materiaal omringd door een eiwitmantel.</a:t>
            </a:r>
          </a:p>
          <a:p>
            <a:pPr marL="285750" indent="-285750"/>
            <a:endParaRPr lang="nl-NL" dirty="0"/>
          </a:p>
          <a:p>
            <a:pPr indent="0">
              <a:buNone/>
            </a:pPr>
            <a:r>
              <a:rPr lang="nl-NL" dirty="0"/>
              <a:t>Inenten met een zwakke stam beschermt de plant door eiwitten te behouden die agressieve virussen belemmeren.</a:t>
            </a:r>
          </a:p>
          <a:p>
            <a:pPr marL="285750" indent="-285750"/>
            <a:endParaRPr lang="nl-NL" dirty="0">
              <a:solidFill>
                <a:srgbClr val="00A25D"/>
              </a:solidFill>
              <a:latin typeface="GT Walsheim Regular" panose="02000503030000020003"/>
            </a:endParaRPr>
          </a:p>
          <a:p>
            <a:pPr indent="0">
              <a:buNone/>
              <a:defRPr/>
            </a:pPr>
            <a:endParaRPr lang="nl-NL" dirty="0"/>
          </a:p>
        </p:txBody>
      </p:sp>
      <p:pic>
        <p:nvPicPr>
          <p:cNvPr id="3" name="Afbeelding 2">
            <a:extLst>
              <a:ext uri="{FF2B5EF4-FFF2-40B4-BE49-F238E27FC236}">
                <a16:creationId xmlns:a16="http://schemas.microsoft.com/office/drawing/2014/main" id="{81871AD3-2440-B565-1E0E-15CB07DA0B5B}"/>
              </a:ext>
            </a:extLst>
          </p:cNvPr>
          <p:cNvPicPr>
            <a:picLocks noChangeAspect="1"/>
          </p:cNvPicPr>
          <p:nvPr/>
        </p:nvPicPr>
        <p:blipFill>
          <a:blip r:embed="rId3"/>
          <a:stretch>
            <a:fillRect/>
          </a:stretch>
        </p:blipFill>
        <p:spPr>
          <a:xfrm>
            <a:off x="8567860" y="633487"/>
            <a:ext cx="2987299" cy="2232853"/>
          </a:xfrm>
          <a:prstGeom prst="rect">
            <a:avLst/>
          </a:prstGeom>
        </p:spPr>
      </p:pic>
    </p:spTree>
    <p:extLst>
      <p:ext uri="{BB962C8B-B14F-4D97-AF65-F5344CB8AC3E}">
        <p14:creationId xmlns:p14="http://schemas.microsoft.com/office/powerpoint/2010/main" val="3999334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Planten kunnen ook besmet zijn met virus terwijl je dit (nog) niet ziet.</a:t>
            </a:r>
          </a:p>
          <a:p>
            <a:pPr indent="0">
              <a:buNone/>
              <a:defRPr/>
            </a:pPr>
            <a:r>
              <a:rPr lang="nl-NL" dirty="0"/>
              <a:t>Als je dan deze plant stekt, gaat het virus mee over naar het stekje.</a:t>
            </a:r>
          </a:p>
          <a:p>
            <a:pPr indent="0">
              <a:buNone/>
              <a:defRPr/>
            </a:pPr>
            <a:endParaRPr lang="nl-NL" dirty="0"/>
          </a:p>
          <a:p>
            <a:pPr indent="0">
              <a:buNone/>
              <a:defRPr/>
            </a:pPr>
            <a:r>
              <a:rPr lang="nl-NL" dirty="0"/>
              <a:t>De beste manier om een plant virusvrij te vermeerderen is dan “</a:t>
            </a:r>
            <a:r>
              <a:rPr lang="nl-NL" b="1" dirty="0"/>
              <a:t>in vitro</a:t>
            </a:r>
            <a:r>
              <a:rPr lang="nl-NL" dirty="0"/>
              <a:t>”</a:t>
            </a:r>
          </a:p>
          <a:p>
            <a:pPr indent="0">
              <a:buNone/>
              <a:defRPr/>
            </a:pPr>
            <a:endParaRPr lang="nl-NL" dirty="0"/>
          </a:p>
          <a:p>
            <a:pPr indent="0">
              <a:buNone/>
              <a:defRPr/>
            </a:pPr>
            <a:r>
              <a:rPr lang="nl-NL" dirty="0"/>
              <a:t>Het uiterste topje van een plant bestaat uit meristeem, deze groeit meestal iets sneller dan het virus kan bijhouden en is daarom vrij van virus</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337A95C-9544-92D6-7576-9C5D291FC7DB}"/>
              </a:ext>
            </a:extLst>
          </p:cNvPr>
          <p:cNvPicPr>
            <a:picLocks noChangeAspect="1"/>
          </p:cNvPicPr>
          <p:nvPr/>
        </p:nvPicPr>
        <p:blipFill>
          <a:blip r:embed="rId3"/>
          <a:stretch>
            <a:fillRect/>
          </a:stretch>
        </p:blipFill>
        <p:spPr>
          <a:xfrm>
            <a:off x="8509518" y="3971025"/>
            <a:ext cx="3433381" cy="2746704"/>
          </a:xfrm>
          <a:prstGeom prst="rect">
            <a:avLst/>
          </a:prstGeom>
        </p:spPr>
      </p:pic>
    </p:spTree>
    <p:extLst>
      <p:ext uri="{BB962C8B-B14F-4D97-AF65-F5344CB8AC3E}">
        <p14:creationId xmlns:p14="http://schemas.microsoft.com/office/powerpoint/2010/main" val="16219054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7291-2316-60D0-EE78-CDFE0B8C32B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86F901E-EA90-A074-0F32-FAE794E38E15}"/>
              </a:ext>
            </a:extLst>
          </p:cNvPr>
          <p:cNvSpPr>
            <a:spLocks noGrp="1" noChangeArrowheads="1"/>
          </p:cNvSpPr>
          <p:nvPr>
            <p:ph type="title"/>
          </p:nvPr>
        </p:nvSpPr>
        <p:spPr>
          <a:xfrm>
            <a:off x="1079224" y="592001"/>
            <a:ext cx="7886700" cy="996950"/>
          </a:xfrm>
        </p:spPr>
        <p:txBody>
          <a:bodyPr/>
          <a:lstStyle/>
          <a:p>
            <a:pPr eaLnBrk="1" hangingPunct="1"/>
            <a:r>
              <a:rPr lang="nl-NL" altLang="nl-NL" b="1" dirty="0"/>
              <a:t>Virusvrij vermeerderen</a:t>
            </a:r>
          </a:p>
        </p:txBody>
      </p:sp>
      <p:sp>
        <p:nvSpPr>
          <p:cNvPr id="7171" name="Tijdelijke aanduiding voor inhoud 2">
            <a:extLst>
              <a:ext uri="{FF2B5EF4-FFF2-40B4-BE49-F238E27FC236}">
                <a16:creationId xmlns:a16="http://schemas.microsoft.com/office/drawing/2014/main" id="{DCB0411D-8A4A-8486-8C2F-BF3E73CBBD83}"/>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je dit topje in een schoon laboratorium “in vitro” vermeerderd krijg je volledig virusvrije planten.</a:t>
            </a:r>
          </a:p>
          <a:p>
            <a:pPr indent="0">
              <a:buNone/>
              <a:defRPr/>
            </a:pPr>
            <a:endParaRPr lang="nl-NL" dirty="0"/>
          </a:p>
          <a:p>
            <a:pPr indent="0">
              <a:buNone/>
              <a:defRPr/>
            </a:pPr>
            <a:r>
              <a:rPr lang="nl-NL" dirty="0"/>
              <a:t>Van deze planten worden vaak “</a:t>
            </a:r>
            <a:r>
              <a:rPr lang="nl-NL" dirty="0" err="1"/>
              <a:t>moeder”planten</a:t>
            </a:r>
            <a:r>
              <a:rPr lang="nl-NL" dirty="0"/>
              <a:t> gemaakt, die onder schone omstandigheden worden </a:t>
            </a:r>
            <a:r>
              <a:rPr lang="nl-NL" dirty="0" err="1"/>
              <a:t>afgekweekt</a:t>
            </a:r>
            <a:r>
              <a:rPr lang="nl-NL" dirty="0"/>
              <a:t>,</a:t>
            </a:r>
          </a:p>
          <a:p>
            <a:pPr indent="0">
              <a:buNone/>
              <a:defRPr/>
            </a:pPr>
            <a:endParaRPr lang="nl-NL" dirty="0"/>
          </a:p>
          <a:p>
            <a:pPr indent="0">
              <a:buNone/>
              <a:defRPr/>
            </a:pPr>
            <a:r>
              <a:rPr lang="nl-NL" dirty="0"/>
              <a:t>Hier worden dan weer de stekjes voor kwekers van geplukt.</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AA569204-D173-EC7B-6FA3-D04AD35A66AB}"/>
              </a:ext>
            </a:extLst>
          </p:cNvPr>
          <p:cNvPicPr>
            <a:picLocks noChangeAspect="1"/>
          </p:cNvPicPr>
          <p:nvPr/>
        </p:nvPicPr>
        <p:blipFill>
          <a:blip r:embed="rId3"/>
          <a:stretch>
            <a:fillRect/>
          </a:stretch>
        </p:blipFill>
        <p:spPr>
          <a:xfrm>
            <a:off x="8082972" y="4570105"/>
            <a:ext cx="3950158" cy="2079031"/>
          </a:xfrm>
          <a:prstGeom prst="rect">
            <a:avLst/>
          </a:prstGeom>
        </p:spPr>
      </p:pic>
      <p:pic>
        <p:nvPicPr>
          <p:cNvPr id="5" name="Afbeelding 4">
            <a:extLst>
              <a:ext uri="{FF2B5EF4-FFF2-40B4-BE49-F238E27FC236}">
                <a16:creationId xmlns:a16="http://schemas.microsoft.com/office/drawing/2014/main" id="{06762D0F-9CEE-9EA6-565B-CBA86B31B7CF}"/>
              </a:ext>
            </a:extLst>
          </p:cNvPr>
          <p:cNvPicPr>
            <a:picLocks noChangeAspect="1"/>
          </p:cNvPicPr>
          <p:nvPr/>
        </p:nvPicPr>
        <p:blipFill>
          <a:blip r:embed="rId4"/>
          <a:stretch>
            <a:fillRect/>
          </a:stretch>
        </p:blipFill>
        <p:spPr>
          <a:xfrm>
            <a:off x="8032804" y="208864"/>
            <a:ext cx="3949292" cy="2940736"/>
          </a:xfrm>
          <a:prstGeom prst="rect">
            <a:avLst/>
          </a:prstGeom>
        </p:spPr>
      </p:pic>
    </p:spTree>
    <p:extLst>
      <p:ext uri="{BB962C8B-B14F-4D97-AF65-F5344CB8AC3E}">
        <p14:creationId xmlns:p14="http://schemas.microsoft.com/office/powerpoint/2010/main" val="1412899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bacterie die planten infecteert of ermee samenwerkt, ziet er microscopisch klein uit en heeft meestal een eenvoudige structuur zoals alle bacteriën. </a:t>
            </a:r>
          </a:p>
          <a:p>
            <a:pPr indent="0">
              <a:buNone/>
              <a:defRPr/>
            </a:pPr>
            <a:endParaRPr lang="nl-NL" dirty="0"/>
          </a:p>
          <a:p>
            <a:pPr indent="0">
              <a:buNone/>
              <a:defRPr/>
            </a:pPr>
            <a:r>
              <a:rPr lang="nl-NL" dirty="0"/>
              <a:t>De meeste plant-gerelateerde bacteriën hebben geen celkern.</a:t>
            </a:r>
          </a:p>
        </p:txBody>
      </p:sp>
      <p:pic>
        <p:nvPicPr>
          <p:cNvPr id="2" name="Afbeelding 1">
            <a:extLst>
              <a:ext uri="{FF2B5EF4-FFF2-40B4-BE49-F238E27FC236}">
                <a16:creationId xmlns:a16="http://schemas.microsoft.com/office/drawing/2014/main" id="{CC28F464-EB92-A175-D14C-E32190A19FD7}"/>
              </a:ext>
            </a:extLst>
          </p:cNvPr>
          <p:cNvPicPr>
            <a:picLocks noChangeAspect="1"/>
          </p:cNvPicPr>
          <p:nvPr/>
        </p:nvPicPr>
        <p:blipFill>
          <a:blip r:embed="rId3"/>
          <a:stretch>
            <a:fillRect/>
          </a:stretch>
        </p:blipFill>
        <p:spPr>
          <a:xfrm>
            <a:off x="5371111" y="4280006"/>
            <a:ext cx="6519787" cy="2438525"/>
          </a:xfrm>
          <a:prstGeom prst="rect">
            <a:avLst/>
          </a:prstGeom>
        </p:spPr>
      </p:pic>
    </p:spTree>
    <p:extLst>
      <p:ext uri="{BB962C8B-B14F-4D97-AF65-F5344CB8AC3E}">
        <p14:creationId xmlns:p14="http://schemas.microsoft.com/office/powerpoint/2010/main" val="14090051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638056" cy="4738260"/>
          </a:xfrm>
        </p:spPr>
        <p:txBody>
          <a:bodyPr>
            <a:normAutofit lnSpcReduction="10000"/>
          </a:bodyPr>
          <a:lstStyle/>
          <a:p>
            <a:pPr indent="0">
              <a:buNone/>
            </a:pPr>
            <a:r>
              <a:rPr lang="nl-NL" b="1" dirty="0"/>
              <a:t>Vorm</a:t>
            </a:r>
            <a:endParaRPr lang="nl-NL" dirty="0"/>
          </a:p>
          <a:p>
            <a:pPr indent="0">
              <a:buNone/>
            </a:pPr>
            <a:r>
              <a:rPr lang="nl-NL" dirty="0"/>
              <a:t>Bacteriën hebben verschillende vormen:</a:t>
            </a:r>
          </a:p>
          <a:p>
            <a:endParaRPr lang="nl-NL" dirty="0"/>
          </a:p>
          <a:p>
            <a:pPr lvl="1"/>
            <a:r>
              <a:rPr lang="nl-NL" b="1" dirty="0"/>
              <a:t>Staafvormig (bacillen)</a:t>
            </a:r>
            <a:r>
              <a:rPr lang="nl-NL" dirty="0"/>
              <a:t>: </a:t>
            </a:r>
            <a:br>
              <a:rPr lang="nl-NL" dirty="0"/>
            </a:br>
            <a:r>
              <a:rPr lang="nl-NL" dirty="0"/>
              <a:t>Zoals </a:t>
            </a:r>
            <a:r>
              <a:rPr lang="nl-NL" i="1" dirty="0"/>
              <a:t>Agrobacterium </a:t>
            </a:r>
            <a:r>
              <a:rPr lang="nl-NL" i="1" dirty="0" err="1"/>
              <a:t>tumefaciens</a:t>
            </a:r>
            <a:r>
              <a:rPr lang="nl-NL" dirty="0"/>
              <a:t>, bekend van kroon-galziekte.</a:t>
            </a:r>
          </a:p>
          <a:p>
            <a:pPr lvl="1"/>
            <a:endParaRPr lang="nl-NL" dirty="0"/>
          </a:p>
          <a:p>
            <a:pPr lvl="1"/>
            <a:r>
              <a:rPr lang="nl-NL" b="1" dirty="0"/>
              <a:t>Bolvormig (</a:t>
            </a:r>
            <a:r>
              <a:rPr lang="nl-NL" b="1" dirty="0" err="1"/>
              <a:t>coccen</a:t>
            </a:r>
            <a:r>
              <a:rPr lang="nl-NL" b="1" dirty="0"/>
              <a:t>)</a:t>
            </a:r>
            <a:r>
              <a:rPr lang="nl-NL" dirty="0"/>
              <a:t>: </a:t>
            </a:r>
            <a:br>
              <a:rPr lang="nl-NL" dirty="0"/>
            </a:br>
            <a:r>
              <a:rPr lang="nl-NL" dirty="0"/>
              <a:t>Minder vaak voorkomend in planten, maar sommige werken samen in kolonies.</a:t>
            </a:r>
          </a:p>
          <a:p>
            <a:pPr lvl="1"/>
            <a:endParaRPr lang="nl-NL" dirty="0"/>
          </a:p>
          <a:p>
            <a:pPr lvl="1"/>
            <a:r>
              <a:rPr lang="nl-NL" b="1" dirty="0"/>
              <a:t>Spiraalvormig (spirillen)</a:t>
            </a:r>
            <a:r>
              <a:rPr lang="nl-NL" dirty="0"/>
              <a:t>: </a:t>
            </a:r>
            <a:br>
              <a:rPr lang="nl-NL" dirty="0"/>
            </a:br>
            <a:r>
              <a:rPr lang="nl-NL" dirty="0"/>
              <a:t>Bijvoorbeeld sommige </a:t>
            </a:r>
            <a:r>
              <a:rPr lang="nl-NL" dirty="0" err="1"/>
              <a:t>vrijlevende</a:t>
            </a:r>
            <a:r>
              <a:rPr lang="nl-NL" dirty="0"/>
              <a:t> bacteriën in de bodem.</a:t>
            </a:r>
          </a:p>
          <a:p>
            <a:pPr indent="0">
              <a:buNone/>
              <a:defRPr/>
            </a:pPr>
            <a:endParaRPr lang="nl-NL" dirty="0"/>
          </a:p>
        </p:txBody>
      </p:sp>
      <p:pic>
        <p:nvPicPr>
          <p:cNvPr id="6" name="Afbeelding 5">
            <a:extLst>
              <a:ext uri="{FF2B5EF4-FFF2-40B4-BE49-F238E27FC236}">
                <a16:creationId xmlns:a16="http://schemas.microsoft.com/office/drawing/2014/main" id="{DAAD013F-3E9E-11CF-76A9-2FA003D7C54D}"/>
              </a:ext>
            </a:extLst>
          </p:cNvPr>
          <p:cNvPicPr>
            <a:picLocks noChangeAspect="1"/>
          </p:cNvPicPr>
          <p:nvPr/>
        </p:nvPicPr>
        <p:blipFill>
          <a:blip r:embed="rId3"/>
          <a:stretch>
            <a:fillRect/>
          </a:stretch>
        </p:blipFill>
        <p:spPr>
          <a:xfrm>
            <a:off x="8537491" y="3952240"/>
            <a:ext cx="3504521" cy="2570525"/>
          </a:xfrm>
          <a:prstGeom prst="rect">
            <a:avLst/>
          </a:prstGeom>
        </p:spPr>
      </p:pic>
    </p:spTree>
    <p:extLst>
      <p:ext uri="{BB962C8B-B14F-4D97-AF65-F5344CB8AC3E}">
        <p14:creationId xmlns:p14="http://schemas.microsoft.com/office/powerpoint/2010/main" val="1268923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1000"/>
                                        <p:tgtEl>
                                          <p:spTgt spid="7171">
                                            <p:txEl>
                                              <p:pRg st="7" end="7"/>
                                            </p:txEl>
                                          </p:spTgt>
                                        </p:tgtEl>
                                      </p:cBhvr>
                                    </p:animEffect>
                                    <p:anim calcmode="lin" valueType="num">
                                      <p:cBhvr>
                                        <p:cTn id="2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436914" y="4027562"/>
            <a:ext cx="7641772" cy="2621574"/>
          </a:xfrm>
        </p:spPr>
        <p:txBody>
          <a:bodyPr>
            <a:normAutofit/>
          </a:bodyPr>
          <a:lstStyle/>
          <a:p>
            <a:pPr indent="0">
              <a:buNone/>
            </a:pPr>
            <a:r>
              <a:rPr lang="nl-NL" b="1" dirty="0"/>
              <a:t>Celwand</a:t>
            </a:r>
          </a:p>
          <a:p>
            <a:pPr indent="0">
              <a:buNone/>
            </a:pPr>
            <a:endParaRPr lang="nl-NL" dirty="0"/>
          </a:p>
          <a:p>
            <a:pPr indent="0">
              <a:buNone/>
            </a:pPr>
            <a:r>
              <a:rPr lang="nl-NL" dirty="0"/>
              <a:t>Plant-gerelateerde bacteriën hebben vaak een celwand die hen beschermt. De samenstelling van de celwand varieert.</a:t>
            </a:r>
          </a:p>
        </p:txBody>
      </p:sp>
      <p:pic>
        <p:nvPicPr>
          <p:cNvPr id="3" name="Afbeelding 2">
            <a:extLst>
              <a:ext uri="{FF2B5EF4-FFF2-40B4-BE49-F238E27FC236}">
                <a16:creationId xmlns:a16="http://schemas.microsoft.com/office/drawing/2014/main" id="{C1BA1FFE-3E48-B4E4-50B1-CC900B0A242E}"/>
              </a:ext>
            </a:extLst>
          </p:cNvPr>
          <p:cNvPicPr>
            <a:picLocks noChangeAspect="1"/>
          </p:cNvPicPr>
          <p:nvPr/>
        </p:nvPicPr>
        <p:blipFill>
          <a:blip r:embed="rId3"/>
          <a:stretch>
            <a:fillRect/>
          </a:stretch>
        </p:blipFill>
        <p:spPr>
          <a:xfrm>
            <a:off x="1763979" y="1588951"/>
            <a:ext cx="6517189" cy="2438611"/>
          </a:xfrm>
          <a:prstGeom prst="rect">
            <a:avLst/>
          </a:prstGeom>
        </p:spPr>
      </p:pic>
    </p:spTree>
    <p:extLst>
      <p:ext uri="{BB962C8B-B14F-4D97-AF65-F5344CB8AC3E}">
        <p14:creationId xmlns:p14="http://schemas.microsoft.com/office/powerpoint/2010/main" val="31492794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Secundaire metabolieten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664216" cy="4738260"/>
          </a:xfrm>
        </p:spPr>
        <p:txBody>
          <a:bodyPr>
            <a:normAutofit/>
          </a:bodyPr>
          <a:lstStyle/>
          <a:p>
            <a:pPr indent="0">
              <a:buNone/>
              <a:defRPr/>
            </a:pPr>
            <a:r>
              <a:rPr lang="nl-NL" dirty="0"/>
              <a:t>Secundaire metabolieten (natuurlijk product) zijn stoffen worden gevormd in onder meer wortels, bladeren en vruchten.</a:t>
            </a:r>
          </a:p>
          <a:p>
            <a:pPr indent="0">
              <a:buNone/>
              <a:defRPr/>
            </a:pPr>
            <a:endParaRPr lang="nl-NL" dirty="0"/>
          </a:p>
          <a:p>
            <a:pPr indent="0">
              <a:buNone/>
              <a:defRPr/>
            </a:pPr>
            <a:r>
              <a:rPr lang="nl-NL" dirty="0"/>
              <a:t>In totaal wordt hun aantal geschat op 200.000.</a:t>
            </a:r>
          </a:p>
          <a:p>
            <a:pPr indent="0">
              <a:buNone/>
              <a:defRPr/>
            </a:pPr>
            <a:endParaRPr lang="nl-NL" dirty="0"/>
          </a:p>
          <a:p>
            <a:pPr indent="0">
              <a:buNone/>
              <a:defRPr/>
            </a:pPr>
            <a:r>
              <a:rPr lang="nl-NL" dirty="0"/>
              <a:t>Het wordt steeds meer duidelijk dat de rol van deze secundaire metabolieten enorm belangrijk is voor het handhaven van de gezondheid van de plant zelf. </a:t>
            </a:r>
          </a:p>
          <a:p>
            <a:pPr indent="0">
              <a:buNone/>
              <a:defRPr/>
            </a:pPr>
            <a:endParaRPr lang="nl-NL" dirty="0"/>
          </a:p>
          <a:p>
            <a:pPr indent="0">
              <a:buNone/>
              <a:defRPr/>
            </a:pPr>
            <a:r>
              <a:rPr lang="nl-NL" dirty="0"/>
              <a:t>Meer nog, dat zij een rol kunnen spelen in het verder verfijnen van de geïntegreerde teelt</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75CBC204-9B5D-CF1E-7C2F-A6EED6A8871C}"/>
              </a:ext>
            </a:extLst>
          </p:cNvPr>
          <p:cNvPicPr>
            <a:picLocks noChangeAspect="1"/>
          </p:cNvPicPr>
          <p:nvPr/>
        </p:nvPicPr>
        <p:blipFill>
          <a:blip r:embed="rId3"/>
          <a:stretch>
            <a:fillRect/>
          </a:stretch>
        </p:blipFill>
        <p:spPr>
          <a:xfrm>
            <a:off x="9863137" y="4591736"/>
            <a:ext cx="2219325" cy="2057400"/>
          </a:xfrm>
          <a:prstGeom prst="rect">
            <a:avLst/>
          </a:prstGeom>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81FFE-E2E8-A28B-8914-0C5CFA4C0AB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23113027-548B-6937-404C-5E7589FD01B8}"/>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C795C5B5-EF90-EE41-ED99-1C57B67A28D8}"/>
              </a:ext>
            </a:extLst>
          </p:cNvPr>
          <p:cNvSpPr>
            <a:spLocks noGrp="1" noChangeArrowheads="1"/>
          </p:cNvSpPr>
          <p:nvPr>
            <p:ph idx="1"/>
          </p:nvPr>
        </p:nvSpPr>
        <p:spPr>
          <a:xfrm>
            <a:off x="1436914" y="4027562"/>
            <a:ext cx="7641772" cy="2621574"/>
          </a:xfrm>
        </p:spPr>
        <p:txBody>
          <a:bodyPr>
            <a:normAutofit/>
          </a:bodyPr>
          <a:lstStyle/>
          <a:p>
            <a:pPr indent="0">
              <a:buNone/>
            </a:pPr>
            <a:r>
              <a:rPr lang="nl-NL" b="1" dirty="0" err="1"/>
              <a:t>Flagellen</a:t>
            </a:r>
            <a:endParaRPr lang="nl-NL" b="1" dirty="0"/>
          </a:p>
          <a:p>
            <a:pPr indent="0">
              <a:buNone/>
            </a:pPr>
            <a:endParaRPr lang="nl-NL" dirty="0"/>
          </a:p>
          <a:p>
            <a:pPr indent="0">
              <a:buNone/>
            </a:pPr>
            <a:r>
              <a:rPr lang="nl-NL" dirty="0"/>
              <a:t>Veel bacteriën hebben </a:t>
            </a:r>
            <a:r>
              <a:rPr lang="nl-NL" dirty="0" err="1"/>
              <a:t>flagellen</a:t>
            </a:r>
            <a:r>
              <a:rPr lang="nl-NL" dirty="0"/>
              <a:t>, staartachtige structuren waarmee ze zich kunnen voortbewegen in waterdruppels of vochtige omgevingen.</a:t>
            </a:r>
          </a:p>
        </p:txBody>
      </p:sp>
      <p:pic>
        <p:nvPicPr>
          <p:cNvPr id="3" name="Afbeelding 2">
            <a:extLst>
              <a:ext uri="{FF2B5EF4-FFF2-40B4-BE49-F238E27FC236}">
                <a16:creationId xmlns:a16="http://schemas.microsoft.com/office/drawing/2014/main" id="{6339B072-E90F-A3D1-EB68-CD169ABC87CF}"/>
              </a:ext>
            </a:extLst>
          </p:cNvPr>
          <p:cNvPicPr>
            <a:picLocks noChangeAspect="1"/>
          </p:cNvPicPr>
          <p:nvPr/>
        </p:nvPicPr>
        <p:blipFill>
          <a:blip r:embed="rId3"/>
          <a:stretch>
            <a:fillRect/>
          </a:stretch>
        </p:blipFill>
        <p:spPr>
          <a:xfrm>
            <a:off x="1763979" y="1588951"/>
            <a:ext cx="6517189" cy="2438611"/>
          </a:xfrm>
          <a:prstGeom prst="rect">
            <a:avLst/>
          </a:prstGeom>
        </p:spPr>
      </p:pic>
    </p:spTree>
    <p:extLst>
      <p:ext uri="{BB962C8B-B14F-4D97-AF65-F5344CB8AC3E}">
        <p14:creationId xmlns:p14="http://schemas.microsoft.com/office/powerpoint/2010/main" val="12276974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4318000"/>
            <a:ext cx="6651494" cy="2331136"/>
          </a:xfrm>
        </p:spPr>
        <p:txBody>
          <a:bodyPr>
            <a:normAutofit/>
          </a:bodyPr>
          <a:lstStyle/>
          <a:p>
            <a:pPr indent="0">
              <a:buNone/>
            </a:pPr>
            <a:r>
              <a:rPr lang="nl-NL" b="1" dirty="0"/>
              <a:t>Cytoplasma</a:t>
            </a:r>
            <a:endParaRPr lang="nl-NL" dirty="0"/>
          </a:p>
          <a:p>
            <a:endParaRPr lang="nl-NL" dirty="0"/>
          </a:p>
          <a:p>
            <a:pPr indent="0">
              <a:buNone/>
            </a:pPr>
            <a:r>
              <a:rPr lang="nl-NL" dirty="0"/>
              <a:t>Binnenin de bacterie bevindt zich cytoplasma met genetisch materiaal (DNA) in de vorm van een chromosoom en soms plasmiden (kleine DNA-cirkels).</a:t>
            </a:r>
          </a:p>
          <a:p>
            <a:pPr indent="0">
              <a:buNone/>
              <a:defRPr/>
            </a:pPr>
            <a:endParaRPr lang="nl-NL" dirty="0"/>
          </a:p>
        </p:txBody>
      </p:sp>
      <p:pic>
        <p:nvPicPr>
          <p:cNvPr id="2" name="Afbeelding 1">
            <a:extLst>
              <a:ext uri="{FF2B5EF4-FFF2-40B4-BE49-F238E27FC236}">
                <a16:creationId xmlns:a16="http://schemas.microsoft.com/office/drawing/2014/main" id="{49350422-4931-BAFB-76E2-AE5370537AB2}"/>
              </a:ext>
            </a:extLst>
          </p:cNvPr>
          <p:cNvPicPr>
            <a:picLocks noChangeAspect="1"/>
          </p:cNvPicPr>
          <p:nvPr/>
        </p:nvPicPr>
        <p:blipFill>
          <a:blip r:embed="rId3"/>
          <a:stretch>
            <a:fillRect/>
          </a:stretch>
        </p:blipFill>
        <p:spPr>
          <a:xfrm>
            <a:off x="1763979" y="1588951"/>
            <a:ext cx="6517189" cy="2438611"/>
          </a:xfrm>
          <a:prstGeom prst="rect">
            <a:avLst/>
          </a:prstGeom>
        </p:spPr>
      </p:pic>
    </p:spTree>
    <p:extLst>
      <p:ext uri="{BB962C8B-B14F-4D97-AF65-F5344CB8AC3E}">
        <p14:creationId xmlns:p14="http://schemas.microsoft.com/office/powerpoint/2010/main" val="3843843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C7C8-F149-5458-4AA7-51A5A2B8D0D6}"/>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B2B1EAC0-664F-BE45-AF7F-68C9C4F181ED}"/>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EC3BCAB0-3C84-CA8F-AA12-E7850BAF8E05}"/>
              </a:ext>
            </a:extLst>
          </p:cNvPr>
          <p:cNvSpPr>
            <a:spLocks noGrp="1" noChangeArrowheads="1"/>
          </p:cNvSpPr>
          <p:nvPr>
            <p:ph idx="1"/>
          </p:nvPr>
        </p:nvSpPr>
        <p:spPr>
          <a:xfrm>
            <a:off x="1079224" y="4318000"/>
            <a:ext cx="6651494" cy="2331136"/>
          </a:xfrm>
        </p:spPr>
        <p:txBody>
          <a:bodyPr>
            <a:normAutofit/>
          </a:bodyPr>
          <a:lstStyle/>
          <a:p>
            <a:pPr indent="0">
              <a:buNone/>
            </a:pPr>
            <a:r>
              <a:rPr lang="nl-NL" b="1" dirty="0"/>
              <a:t>Capsule (soms aanwezig)</a:t>
            </a:r>
            <a:endParaRPr lang="nl-NL" dirty="0"/>
          </a:p>
          <a:p>
            <a:endParaRPr lang="nl-NL" dirty="0"/>
          </a:p>
          <a:p>
            <a:pPr indent="0">
              <a:buNone/>
            </a:pPr>
            <a:r>
              <a:rPr lang="nl-NL" dirty="0"/>
              <a:t>Een slijmerige </a:t>
            </a:r>
            <a:r>
              <a:rPr lang="nl-NL" dirty="0" err="1"/>
              <a:t>buitenlaag</a:t>
            </a:r>
            <a:r>
              <a:rPr lang="nl-NL" dirty="0"/>
              <a:t> die hen beschermt tegen uitdroging of aanvallen van het immuunsysteem van planten.</a:t>
            </a:r>
          </a:p>
          <a:p>
            <a:pPr indent="0">
              <a:buNone/>
              <a:defRPr/>
            </a:pPr>
            <a:endParaRPr lang="nl-NL" dirty="0"/>
          </a:p>
        </p:txBody>
      </p:sp>
      <p:pic>
        <p:nvPicPr>
          <p:cNvPr id="2" name="Afbeelding 1">
            <a:extLst>
              <a:ext uri="{FF2B5EF4-FFF2-40B4-BE49-F238E27FC236}">
                <a16:creationId xmlns:a16="http://schemas.microsoft.com/office/drawing/2014/main" id="{213ED658-2778-F49C-46EE-58AAF0E91AF1}"/>
              </a:ext>
            </a:extLst>
          </p:cNvPr>
          <p:cNvPicPr>
            <a:picLocks noChangeAspect="1"/>
          </p:cNvPicPr>
          <p:nvPr/>
        </p:nvPicPr>
        <p:blipFill>
          <a:blip r:embed="rId3"/>
          <a:stretch>
            <a:fillRect/>
          </a:stretch>
        </p:blipFill>
        <p:spPr>
          <a:xfrm>
            <a:off x="1763979" y="1588951"/>
            <a:ext cx="6517189" cy="2438611"/>
          </a:xfrm>
          <a:prstGeom prst="rect">
            <a:avLst/>
          </a:prstGeom>
        </p:spPr>
      </p:pic>
    </p:spTree>
    <p:extLst>
      <p:ext uri="{BB962C8B-B14F-4D97-AF65-F5344CB8AC3E}">
        <p14:creationId xmlns:p14="http://schemas.microsoft.com/office/powerpoint/2010/main" val="5842919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0CD3-66ED-964F-B0E0-FBAC4A6ECB0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99C9179-9A94-3EA3-FD66-91B6354AB27C}"/>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ziet een bacterie eruit</a:t>
            </a:r>
          </a:p>
        </p:txBody>
      </p:sp>
      <p:sp>
        <p:nvSpPr>
          <p:cNvPr id="7171" name="Tijdelijke aanduiding voor inhoud 2">
            <a:extLst>
              <a:ext uri="{FF2B5EF4-FFF2-40B4-BE49-F238E27FC236}">
                <a16:creationId xmlns:a16="http://schemas.microsoft.com/office/drawing/2014/main" id="{5EE23A55-C5FE-2BE7-8B22-79460533B812}"/>
              </a:ext>
            </a:extLst>
          </p:cNvPr>
          <p:cNvSpPr>
            <a:spLocks noGrp="1" noChangeArrowheads="1"/>
          </p:cNvSpPr>
          <p:nvPr>
            <p:ph idx="1"/>
          </p:nvPr>
        </p:nvSpPr>
        <p:spPr>
          <a:xfrm>
            <a:off x="1079224" y="4318000"/>
            <a:ext cx="6651494" cy="2331136"/>
          </a:xfrm>
        </p:spPr>
        <p:txBody>
          <a:bodyPr>
            <a:normAutofit/>
          </a:bodyPr>
          <a:lstStyle/>
          <a:p>
            <a:pPr indent="0">
              <a:buNone/>
            </a:pPr>
            <a:r>
              <a:rPr lang="nl-NL" b="1" dirty="0"/>
              <a:t>Ribosomen</a:t>
            </a:r>
          </a:p>
          <a:p>
            <a:pPr indent="0">
              <a:buNone/>
            </a:pPr>
            <a:endParaRPr lang="nl-NL" dirty="0"/>
          </a:p>
          <a:p>
            <a:pPr indent="0">
              <a:buNone/>
            </a:pPr>
            <a:r>
              <a:rPr lang="nl-NL" dirty="0"/>
              <a:t>Ribosomen bevinden zich vrij in het cytoplasma van de bacterie. Ribosomen zijn nodig voor de productie van eiwitten</a:t>
            </a:r>
          </a:p>
        </p:txBody>
      </p:sp>
      <p:pic>
        <p:nvPicPr>
          <p:cNvPr id="2" name="Afbeelding 1">
            <a:extLst>
              <a:ext uri="{FF2B5EF4-FFF2-40B4-BE49-F238E27FC236}">
                <a16:creationId xmlns:a16="http://schemas.microsoft.com/office/drawing/2014/main" id="{35E6BFB6-22A7-16CA-E2A1-CD3F1CD0325B}"/>
              </a:ext>
            </a:extLst>
          </p:cNvPr>
          <p:cNvPicPr>
            <a:picLocks noChangeAspect="1"/>
          </p:cNvPicPr>
          <p:nvPr/>
        </p:nvPicPr>
        <p:blipFill>
          <a:blip r:embed="rId3"/>
          <a:stretch>
            <a:fillRect/>
          </a:stretch>
        </p:blipFill>
        <p:spPr>
          <a:xfrm>
            <a:off x="1763979" y="1588951"/>
            <a:ext cx="6517189" cy="2438611"/>
          </a:xfrm>
          <a:prstGeom prst="rect">
            <a:avLst/>
          </a:prstGeom>
        </p:spPr>
      </p:pic>
    </p:spTree>
    <p:extLst>
      <p:ext uri="{BB962C8B-B14F-4D97-AF65-F5344CB8AC3E}">
        <p14:creationId xmlns:p14="http://schemas.microsoft.com/office/powerpoint/2010/main" val="7534724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a:t>Vermenigvuldiging bacterie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a:t>Plantenbacteriën vermenigvuldigen zich op dezelfde manier als andere bacteriën, namelijk via celdeling. </a:t>
            </a:r>
          </a:p>
          <a:p>
            <a:pPr indent="0">
              <a:buNone/>
              <a:defRPr/>
            </a:pPr>
            <a:endParaRPr lang="nl-NL"/>
          </a:p>
          <a:p>
            <a:pPr indent="0">
              <a:buNone/>
              <a:defRPr/>
            </a:pPr>
            <a:r>
              <a:rPr lang="nl-NL"/>
              <a:t>Dit proces is snel en eenvoudig omdat bacteriën geen complexe celstructuur zoals een kern hebben. </a:t>
            </a:r>
            <a:endParaRPr lang="nl-NL" dirty="0"/>
          </a:p>
        </p:txBody>
      </p:sp>
      <p:pic>
        <p:nvPicPr>
          <p:cNvPr id="2" name="Afbeelding 1">
            <a:extLst>
              <a:ext uri="{FF2B5EF4-FFF2-40B4-BE49-F238E27FC236}">
                <a16:creationId xmlns:a16="http://schemas.microsoft.com/office/drawing/2014/main" id="{BA816B53-24DB-8BBA-4FCF-BBD119A7B275}"/>
              </a:ext>
            </a:extLst>
          </p:cNvPr>
          <p:cNvPicPr>
            <a:picLocks noChangeAspect="1"/>
          </p:cNvPicPr>
          <p:nvPr/>
        </p:nvPicPr>
        <p:blipFill>
          <a:blip r:embed="rId3"/>
          <a:stretch>
            <a:fillRect/>
          </a:stretch>
        </p:blipFill>
        <p:spPr>
          <a:xfrm>
            <a:off x="8965924" y="795543"/>
            <a:ext cx="2978303" cy="5470456"/>
          </a:xfrm>
          <a:prstGeom prst="rect">
            <a:avLst/>
          </a:prstGeom>
        </p:spPr>
      </p:pic>
    </p:spTree>
    <p:extLst>
      <p:ext uri="{BB962C8B-B14F-4D97-AF65-F5344CB8AC3E}">
        <p14:creationId xmlns:p14="http://schemas.microsoft.com/office/powerpoint/2010/main" val="665153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355096" cy="996950"/>
          </a:xfrm>
        </p:spPr>
        <p:txBody>
          <a:bodyPr>
            <a:normAutofit fontScale="90000"/>
          </a:bodyPr>
          <a:lstStyle/>
          <a:p>
            <a:pPr eaLnBrk="1" hangingPunct="1"/>
            <a:r>
              <a:rPr lang="nl-NL" altLang="nl-NL" b="1" dirty="0"/>
              <a:t>Hoe komen bacterie de plant binnen?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r>
              <a:rPr lang="nl-NL" b="1" dirty="0"/>
              <a:t>Via natuurlijke openingen (huidmondjes)</a:t>
            </a:r>
          </a:p>
          <a:p>
            <a:pPr marL="342900" indent="-342900"/>
            <a:r>
              <a:rPr lang="nl-NL" b="1" dirty="0"/>
              <a:t>Via wondjes</a:t>
            </a:r>
          </a:p>
          <a:p>
            <a:pPr marL="342900" indent="-342900"/>
            <a:r>
              <a:rPr lang="nl-NL" b="1" dirty="0"/>
              <a:t>Via insecten</a:t>
            </a:r>
          </a:p>
          <a:p>
            <a:pPr marL="342900" indent="-342900"/>
            <a:r>
              <a:rPr lang="nl-NL" b="1" dirty="0"/>
              <a:t>Via geïnfecteerd zaad of plantmateriaal</a:t>
            </a:r>
          </a:p>
          <a:p>
            <a:pPr marL="342900" indent="-342900"/>
            <a:r>
              <a:rPr lang="nl-NL" b="1" dirty="0"/>
              <a:t>Via water of bodem</a:t>
            </a:r>
          </a:p>
          <a:p>
            <a:pPr marL="342900" indent="-342900"/>
            <a:r>
              <a:rPr lang="nl-NL" b="1" dirty="0"/>
              <a:t>Via menselijk handelen</a:t>
            </a:r>
          </a:p>
          <a:p>
            <a:pPr marL="342900" indent="-342900"/>
            <a:endParaRPr lang="nl-NL" b="1" dirty="0"/>
          </a:p>
          <a:p>
            <a:pPr marL="342900" indent="-342900"/>
            <a:endParaRPr lang="nl-NL" b="1" dirty="0"/>
          </a:p>
          <a:p>
            <a:pPr indent="0">
              <a:buNone/>
            </a:pPr>
            <a:endParaRPr lang="nl-NL" b="1" dirty="0"/>
          </a:p>
        </p:txBody>
      </p:sp>
      <p:pic>
        <p:nvPicPr>
          <p:cNvPr id="5" name="Afbeelding 4">
            <a:extLst>
              <a:ext uri="{FF2B5EF4-FFF2-40B4-BE49-F238E27FC236}">
                <a16:creationId xmlns:a16="http://schemas.microsoft.com/office/drawing/2014/main" id="{98FF9388-4886-3DA1-3F25-8DB1CE765754}"/>
              </a:ext>
            </a:extLst>
          </p:cNvPr>
          <p:cNvPicPr>
            <a:picLocks noChangeAspect="1"/>
          </p:cNvPicPr>
          <p:nvPr/>
        </p:nvPicPr>
        <p:blipFill>
          <a:blip r:embed="rId3"/>
          <a:stretch>
            <a:fillRect/>
          </a:stretch>
        </p:blipFill>
        <p:spPr>
          <a:xfrm>
            <a:off x="8876959" y="4972409"/>
            <a:ext cx="2133898" cy="1446112"/>
          </a:xfrm>
          <a:prstGeom prst="rect">
            <a:avLst/>
          </a:prstGeom>
        </p:spPr>
      </p:pic>
    </p:spTree>
    <p:extLst>
      <p:ext uri="{BB962C8B-B14F-4D97-AF65-F5344CB8AC3E}">
        <p14:creationId xmlns:p14="http://schemas.microsoft.com/office/powerpoint/2010/main" val="1523991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0DB1-14CC-B17D-63D7-991C5C63D76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21703932-9274-76DF-5DC2-B4E7C760C58C}"/>
              </a:ext>
            </a:extLst>
          </p:cNvPr>
          <p:cNvSpPr>
            <a:spLocks noGrp="1" noChangeArrowheads="1"/>
          </p:cNvSpPr>
          <p:nvPr>
            <p:ph type="title"/>
          </p:nvPr>
        </p:nvSpPr>
        <p:spPr>
          <a:xfrm>
            <a:off x="1079224" y="592001"/>
            <a:ext cx="7886700" cy="996950"/>
          </a:xfrm>
        </p:spPr>
        <p:txBody>
          <a:bodyPr/>
          <a:lstStyle/>
          <a:p>
            <a:pPr eaLnBrk="1" hangingPunct="1"/>
            <a:r>
              <a:rPr lang="nl-NL" altLang="nl-NL" b="1" dirty="0"/>
              <a:t>Quarantaine maatregelingen</a:t>
            </a:r>
          </a:p>
        </p:txBody>
      </p:sp>
      <p:sp>
        <p:nvSpPr>
          <p:cNvPr id="7171" name="Tijdelijke aanduiding voor inhoud 2">
            <a:extLst>
              <a:ext uri="{FF2B5EF4-FFF2-40B4-BE49-F238E27FC236}">
                <a16:creationId xmlns:a16="http://schemas.microsoft.com/office/drawing/2014/main" id="{6861DC31-0E88-0BC4-91F1-0342C51D6B9C}"/>
              </a:ext>
            </a:extLst>
          </p:cNvPr>
          <p:cNvSpPr>
            <a:spLocks noGrp="1" noChangeArrowheads="1"/>
          </p:cNvSpPr>
          <p:nvPr>
            <p:ph idx="1"/>
          </p:nvPr>
        </p:nvSpPr>
        <p:spPr>
          <a:xfrm>
            <a:off x="1079224" y="1910876"/>
            <a:ext cx="8606314" cy="4738260"/>
          </a:xfrm>
        </p:spPr>
        <p:txBody>
          <a:bodyPr>
            <a:normAutofit/>
          </a:bodyPr>
          <a:lstStyle/>
          <a:p>
            <a:pPr indent="0">
              <a:buNone/>
              <a:defRPr/>
            </a:pPr>
            <a:r>
              <a:rPr lang="nl-NL" dirty="0"/>
              <a:t>Er zijn verschillende </a:t>
            </a:r>
            <a:r>
              <a:rPr lang="nl-NL" b="1" dirty="0"/>
              <a:t>plantenbacteriën</a:t>
            </a:r>
            <a:r>
              <a:rPr lang="nl-NL" dirty="0"/>
              <a:t> die onder </a:t>
            </a:r>
            <a:r>
              <a:rPr lang="nl-NL" dirty="0" err="1"/>
              <a:t>quarantaine-maatregelen</a:t>
            </a:r>
            <a:r>
              <a:rPr lang="nl-NL" dirty="0"/>
              <a:t> vallen omdat ze ernstige ziektes kunnen veroorzaken die grote schade toebrengen aan land/tuinbouw gewassen en natuur. </a:t>
            </a:r>
          </a:p>
          <a:p>
            <a:pPr indent="0">
              <a:buNone/>
              <a:defRPr/>
            </a:pPr>
            <a:endParaRPr lang="nl-NL" dirty="0"/>
          </a:p>
          <a:p>
            <a:pPr indent="0">
              <a:buNone/>
              <a:defRPr/>
            </a:pPr>
            <a:r>
              <a:rPr lang="nl-NL" dirty="0"/>
              <a:t>Deze bacteriën zijn vaak verantwoordelijk voor ziekten die zich snel kunnen verspreiden via handel in planten, zaden en andere plantmaterialen, waardoor quarantainemaatregelen noodzakelijk zijn om de verspreiding te voorkomen.</a:t>
            </a:r>
          </a:p>
        </p:txBody>
      </p:sp>
      <p:pic>
        <p:nvPicPr>
          <p:cNvPr id="3" name="Afbeelding 2">
            <a:extLst>
              <a:ext uri="{FF2B5EF4-FFF2-40B4-BE49-F238E27FC236}">
                <a16:creationId xmlns:a16="http://schemas.microsoft.com/office/drawing/2014/main" id="{82C7F23A-33B8-00CC-C5AD-69D3ECEABC5B}"/>
              </a:ext>
            </a:extLst>
          </p:cNvPr>
          <p:cNvPicPr>
            <a:picLocks noChangeAspect="1"/>
          </p:cNvPicPr>
          <p:nvPr/>
        </p:nvPicPr>
        <p:blipFill>
          <a:blip r:embed="rId3"/>
          <a:stretch>
            <a:fillRect/>
          </a:stretch>
        </p:blipFill>
        <p:spPr>
          <a:xfrm>
            <a:off x="9202853" y="5020134"/>
            <a:ext cx="2619741" cy="1629002"/>
          </a:xfrm>
          <a:prstGeom prst="rect">
            <a:avLst/>
          </a:prstGeom>
        </p:spPr>
      </p:pic>
    </p:spTree>
    <p:extLst>
      <p:ext uri="{BB962C8B-B14F-4D97-AF65-F5344CB8AC3E}">
        <p14:creationId xmlns:p14="http://schemas.microsoft.com/office/powerpoint/2010/main" val="17791713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5B796-F5B4-1C24-31B4-727879E166E0}"/>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0F0DBFBE-11AB-7A4A-C933-6660FE17A2C7}"/>
              </a:ext>
            </a:extLst>
          </p:cNvPr>
          <p:cNvSpPr>
            <a:spLocks noGrp="1" noChangeArrowheads="1"/>
          </p:cNvSpPr>
          <p:nvPr>
            <p:ph type="title"/>
          </p:nvPr>
        </p:nvSpPr>
        <p:spPr>
          <a:xfrm>
            <a:off x="1079224" y="592001"/>
            <a:ext cx="7886700" cy="996950"/>
          </a:xfrm>
        </p:spPr>
        <p:txBody>
          <a:bodyPr/>
          <a:lstStyle/>
          <a:p>
            <a:pPr eaLnBrk="1" hangingPunct="1"/>
            <a:r>
              <a:rPr lang="nl-NL" sz="4400" b="1" i="0" u="none" strike="noStrike" baseline="0" dirty="0">
                <a:solidFill>
                  <a:srgbClr val="000000"/>
                </a:solidFill>
                <a:latin typeface="RijksoverheidSansHeading"/>
              </a:rPr>
              <a:t>Visie gewasbescherming 2030</a:t>
            </a:r>
            <a:endParaRPr lang="nl-NL" altLang="nl-NL" b="1" dirty="0"/>
          </a:p>
        </p:txBody>
      </p:sp>
      <p:sp>
        <p:nvSpPr>
          <p:cNvPr id="7171" name="Tijdelijke aanduiding voor inhoud 2">
            <a:extLst>
              <a:ext uri="{FF2B5EF4-FFF2-40B4-BE49-F238E27FC236}">
                <a16:creationId xmlns:a16="http://schemas.microsoft.com/office/drawing/2014/main" id="{5EA794EA-94BD-FE3D-A4B6-86AB6A14530F}"/>
              </a:ext>
            </a:extLst>
          </p:cNvPr>
          <p:cNvSpPr>
            <a:spLocks noGrp="1" noChangeArrowheads="1"/>
          </p:cNvSpPr>
          <p:nvPr>
            <p:ph idx="1"/>
          </p:nvPr>
        </p:nvSpPr>
        <p:spPr>
          <a:xfrm>
            <a:off x="1008104" y="1588951"/>
            <a:ext cx="8227336" cy="4738260"/>
          </a:xfrm>
        </p:spPr>
        <p:txBody>
          <a:bodyPr>
            <a:normAutofit/>
          </a:bodyPr>
          <a:lstStyle/>
          <a:p>
            <a:pPr indent="0">
              <a:buNone/>
              <a:defRPr/>
            </a:pPr>
            <a:r>
              <a:rPr lang="nl-NL" dirty="0"/>
              <a:t>De </a:t>
            </a:r>
            <a:r>
              <a:rPr lang="nl-NL" b="1" dirty="0"/>
              <a:t>Visie Gewasbescherming 2030</a:t>
            </a:r>
            <a:r>
              <a:rPr lang="nl-NL" dirty="0"/>
              <a:t> is een strategie van de Nederlandse overheid die streeft naar een duurzamere en toekomstbestendige aanpak van gewasbescherming in de land- en tuinbouw. </a:t>
            </a:r>
          </a:p>
          <a:p>
            <a:pPr indent="0">
              <a:buNone/>
              <a:defRPr/>
            </a:pPr>
            <a:endParaRPr lang="nl-NL" dirty="0"/>
          </a:p>
          <a:p>
            <a:pPr indent="0">
              <a:buNone/>
              <a:defRPr/>
            </a:pPr>
            <a:r>
              <a:rPr lang="nl-NL" dirty="0"/>
              <a:t>Het document is opgesteld door het Ministerie van Landbouw, Natuur en Voedselkwaliteit (LNV) en bevat ambitieuze doelen om de impact van gewasbeschermingsmiddelen op mens, dier en milieu sterk te verminderen. </a:t>
            </a:r>
          </a:p>
          <a:p>
            <a:pPr indent="0">
              <a:buNone/>
              <a:defRPr/>
            </a:pPr>
            <a:endParaRPr lang="nl-NL" dirty="0"/>
          </a:p>
          <a:p>
            <a:pPr indent="0">
              <a:buNone/>
              <a:defRPr/>
            </a:pPr>
            <a:r>
              <a:rPr lang="nl-NL" dirty="0"/>
              <a:t>De visie rust op drie belangrijke pijlers:</a:t>
            </a:r>
          </a:p>
        </p:txBody>
      </p:sp>
      <p:pic>
        <p:nvPicPr>
          <p:cNvPr id="3" name="Afbeelding 2">
            <a:extLst>
              <a:ext uri="{FF2B5EF4-FFF2-40B4-BE49-F238E27FC236}">
                <a16:creationId xmlns:a16="http://schemas.microsoft.com/office/drawing/2014/main" id="{9F756C5E-3C41-2F7B-048D-E99A64849C10}"/>
              </a:ext>
            </a:extLst>
          </p:cNvPr>
          <p:cNvPicPr>
            <a:picLocks noChangeAspect="1"/>
          </p:cNvPicPr>
          <p:nvPr/>
        </p:nvPicPr>
        <p:blipFill>
          <a:blip r:embed="rId3"/>
          <a:stretch>
            <a:fillRect/>
          </a:stretch>
        </p:blipFill>
        <p:spPr>
          <a:xfrm>
            <a:off x="7345681" y="4992963"/>
            <a:ext cx="4556226" cy="1753277"/>
          </a:xfrm>
          <a:prstGeom prst="rect">
            <a:avLst/>
          </a:prstGeom>
        </p:spPr>
      </p:pic>
    </p:spTree>
    <p:extLst>
      <p:ext uri="{BB962C8B-B14F-4D97-AF65-F5344CB8AC3E}">
        <p14:creationId xmlns:p14="http://schemas.microsoft.com/office/powerpoint/2010/main" val="1558047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4030A-0B69-E4D7-74DF-0947FE5A66FA}"/>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08EA6A95-AB36-C228-352F-AB5467FE5E82}"/>
              </a:ext>
            </a:extLst>
          </p:cNvPr>
          <p:cNvSpPr>
            <a:spLocks noGrp="1" noChangeArrowheads="1"/>
          </p:cNvSpPr>
          <p:nvPr>
            <p:ph type="title"/>
          </p:nvPr>
        </p:nvSpPr>
        <p:spPr>
          <a:xfrm>
            <a:off x="1079224" y="592001"/>
            <a:ext cx="9172216" cy="996950"/>
          </a:xfrm>
        </p:spPr>
        <p:txBody>
          <a:bodyPr>
            <a:normAutofit fontScale="90000"/>
          </a:bodyPr>
          <a:lstStyle/>
          <a:p>
            <a:r>
              <a:rPr lang="nl-NL" b="1" dirty="0"/>
              <a:t>1. Weerbare planten en teeltsystemen</a:t>
            </a:r>
          </a:p>
        </p:txBody>
      </p:sp>
      <p:sp>
        <p:nvSpPr>
          <p:cNvPr id="7171" name="Tijdelijke aanduiding voor inhoud 2">
            <a:extLst>
              <a:ext uri="{FF2B5EF4-FFF2-40B4-BE49-F238E27FC236}">
                <a16:creationId xmlns:a16="http://schemas.microsoft.com/office/drawing/2014/main" id="{BE281DB9-1D91-CE12-124A-70F18BBBCEB9}"/>
              </a:ext>
            </a:extLst>
          </p:cNvPr>
          <p:cNvSpPr>
            <a:spLocks noGrp="1" noChangeArrowheads="1"/>
          </p:cNvSpPr>
          <p:nvPr>
            <p:ph idx="1"/>
          </p:nvPr>
        </p:nvSpPr>
        <p:spPr>
          <a:xfrm>
            <a:off x="1079224" y="1910876"/>
            <a:ext cx="7886700" cy="4738260"/>
          </a:xfrm>
        </p:spPr>
        <p:txBody>
          <a:bodyPr>
            <a:normAutofit/>
          </a:bodyPr>
          <a:lstStyle/>
          <a:p>
            <a:pPr marL="457200" indent="-457200"/>
            <a:r>
              <a:rPr lang="nl-NL" dirty="0"/>
              <a:t>Het ontwikkelen van robuuste gewassen die beter bestand zijn tegen ziekten en plagen.</a:t>
            </a:r>
          </a:p>
          <a:p>
            <a:pPr marL="457200" indent="-457200"/>
            <a:endParaRPr lang="nl-NL" dirty="0"/>
          </a:p>
          <a:p>
            <a:pPr marL="457200" indent="-457200"/>
            <a:r>
              <a:rPr lang="nl-NL" dirty="0"/>
              <a:t>Stimuleren van geïntegreerde gewasbescherming (IPM) waarbij preventieve maatregelen, monitoring en biologische bestrijding centraal staan.</a:t>
            </a:r>
          </a:p>
          <a:p>
            <a:pPr marL="457200" indent="-457200"/>
            <a:endParaRPr lang="nl-NL" dirty="0"/>
          </a:p>
          <a:p>
            <a:pPr marL="457200" indent="-457200"/>
            <a:r>
              <a:rPr lang="nl-NL" dirty="0"/>
              <a:t>Innovatieve teeltsystemen die de kans op ziekten en plagen minimaliseren.</a:t>
            </a:r>
          </a:p>
          <a:p>
            <a:pPr indent="0">
              <a:buNone/>
              <a:defRPr/>
            </a:pPr>
            <a:endParaRPr lang="nl-NL" dirty="0"/>
          </a:p>
        </p:txBody>
      </p:sp>
      <p:pic>
        <p:nvPicPr>
          <p:cNvPr id="3" name="Afbeelding 2">
            <a:extLst>
              <a:ext uri="{FF2B5EF4-FFF2-40B4-BE49-F238E27FC236}">
                <a16:creationId xmlns:a16="http://schemas.microsoft.com/office/drawing/2014/main" id="{3E6CA2D7-C062-EC25-DD07-EB95B175049D}"/>
              </a:ext>
            </a:extLst>
          </p:cNvPr>
          <p:cNvPicPr>
            <a:picLocks noChangeAspect="1"/>
          </p:cNvPicPr>
          <p:nvPr/>
        </p:nvPicPr>
        <p:blipFill>
          <a:blip r:embed="rId3"/>
          <a:stretch>
            <a:fillRect/>
          </a:stretch>
        </p:blipFill>
        <p:spPr>
          <a:xfrm>
            <a:off x="8788400" y="4603537"/>
            <a:ext cx="3403600" cy="2045599"/>
          </a:xfrm>
          <a:prstGeom prst="rect">
            <a:avLst/>
          </a:prstGeom>
        </p:spPr>
      </p:pic>
    </p:spTree>
    <p:extLst>
      <p:ext uri="{BB962C8B-B14F-4D97-AF65-F5344CB8AC3E}">
        <p14:creationId xmlns:p14="http://schemas.microsoft.com/office/powerpoint/2010/main" val="24841890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6B07-FA00-16DC-F946-B2A5B7A4034D}"/>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3533A125-0C6D-7743-7761-1070833A0691}"/>
              </a:ext>
            </a:extLst>
          </p:cNvPr>
          <p:cNvSpPr>
            <a:spLocks noGrp="1" noChangeArrowheads="1"/>
          </p:cNvSpPr>
          <p:nvPr>
            <p:ph type="title"/>
          </p:nvPr>
        </p:nvSpPr>
        <p:spPr>
          <a:xfrm>
            <a:off x="1079224" y="592001"/>
            <a:ext cx="10452376" cy="996950"/>
          </a:xfrm>
        </p:spPr>
        <p:txBody>
          <a:bodyPr>
            <a:normAutofit fontScale="90000"/>
          </a:bodyPr>
          <a:lstStyle/>
          <a:p>
            <a:r>
              <a:rPr lang="nl-NL" b="1" dirty="0"/>
              <a:t>2. Nagenoeg geen emissies naar het milieu</a:t>
            </a:r>
          </a:p>
        </p:txBody>
      </p:sp>
      <p:sp>
        <p:nvSpPr>
          <p:cNvPr id="7171" name="Tijdelijke aanduiding voor inhoud 2">
            <a:extLst>
              <a:ext uri="{FF2B5EF4-FFF2-40B4-BE49-F238E27FC236}">
                <a16:creationId xmlns:a16="http://schemas.microsoft.com/office/drawing/2014/main" id="{4794E483-B602-13F1-030C-E8E290313D91}"/>
              </a:ext>
            </a:extLst>
          </p:cNvPr>
          <p:cNvSpPr>
            <a:spLocks noGrp="1" noChangeArrowheads="1"/>
          </p:cNvSpPr>
          <p:nvPr>
            <p:ph idx="1"/>
          </p:nvPr>
        </p:nvSpPr>
        <p:spPr>
          <a:xfrm>
            <a:off x="1079224" y="1910876"/>
            <a:ext cx="7886700" cy="4738260"/>
          </a:xfrm>
        </p:spPr>
        <p:txBody>
          <a:bodyPr>
            <a:normAutofit/>
          </a:bodyPr>
          <a:lstStyle/>
          <a:p>
            <a:pPr marL="342900" indent="-342900"/>
            <a:r>
              <a:rPr lang="nl-NL" dirty="0"/>
              <a:t>Vermindering van het gebruik van chemische gewasbeschermingsmiddelen en voorkomen dat middelen in bodem, water en lucht terechtkomen.</a:t>
            </a:r>
          </a:p>
          <a:p>
            <a:pPr marL="342900" indent="-342900"/>
            <a:endParaRPr lang="nl-NL" dirty="0"/>
          </a:p>
          <a:p>
            <a:pPr marL="342900" indent="-342900"/>
            <a:r>
              <a:rPr lang="nl-NL" dirty="0"/>
              <a:t>Verbeteren van technieken en systemen voor een nauwkeurige toediening.</a:t>
            </a:r>
          </a:p>
          <a:p>
            <a:pPr marL="342900" indent="-342900"/>
            <a:endParaRPr lang="nl-NL" dirty="0"/>
          </a:p>
          <a:p>
            <a:pPr marL="342900" indent="-342900"/>
            <a:r>
              <a:rPr lang="nl-NL" dirty="0"/>
              <a:t>Het sluiten van kringlopen om emissies verder te beperken.</a:t>
            </a:r>
          </a:p>
          <a:p>
            <a:pPr indent="0">
              <a:buNone/>
              <a:defRPr/>
            </a:pPr>
            <a:endParaRPr lang="nl-NL" dirty="0"/>
          </a:p>
        </p:txBody>
      </p:sp>
      <p:pic>
        <p:nvPicPr>
          <p:cNvPr id="5" name="Afbeelding 4">
            <a:extLst>
              <a:ext uri="{FF2B5EF4-FFF2-40B4-BE49-F238E27FC236}">
                <a16:creationId xmlns:a16="http://schemas.microsoft.com/office/drawing/2014/main" id="{282DB4C0-81F5-30EB-0A6B-332DA9373469}"/>
              </a:ext>
            </a:extLst>
          </p:cNvPr>
          <p:cNvPicPr>
            <a:picLocks noChangeAspect="1"/>
          </p:cNvPicPr>
          <p:nvPr/>
        </p:nvPicPr>
        <p:blipFill>
          <a:blip r:embed="rId3"/>
          <a:stretch>
            <a:fillRect/>
          </a:stretch>
        </p:blipFill>
        <p:spPr>
          <a:xfrm>
            <a:off x="8278387" y="4280006"/>
            <a:ext cx="3829223" cy="2543218"/>
          </a:xfrm>
          <a:prstGeom prst="rect">
            <a:avLst/>
          </a:prstGeom>
        </p:spPr>
      </p:pic>
    </p:spTree>
    <p:extLst>
      <p:ext uri="{BB962C8B-B14F-4D97-AF65-F5344CB8AC3E}">
        <p14:creationId xmlns:p14="http://schemas.microsoft.com/office/powerpoint/2010/main" val="994919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Secundaire metabolieten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93096" cy="4738260"/>
          </a:xfrm>
        </p:spPr>
        <p:txBody>
          <a:bodyPr>
            <a:normAutofit/>
          </a:bodyPr>
          <a:lstStyle/>
          <a:p>
            <a:pPr indent="0">
              <a:buNone/>
              <a:defRPr/>
            </a:pPr>
            <a:r>
              <a:rPr lang="nl-NL" dirty="0"/>
              <a:t>Indien planten geen van dergelijke natuurlijke verdedigingsmechanismes hadden opgebouwd, zouden ze voortdurend kaal worden gevreten door diverse belagers.</a:t>
            </a:r>
          </a:p>
          <a:p>
            <a:pPr indent="0">
              <a:buNone/>
              <a:defRPr/>
            </a:pPr>
            <a:endParaRPr lang="nl-NL" dirty="0"/>
          </a:p>
          <a:p>
            <a:pPr indent="0">
              <a:buNone/>
              <a:defRPr/>
            </a:pPr>
            <a:endParaRPr lang="nl-NL" dirty="0"/>
          </a:p>
          <a:p>
            <a:pPr indent="0">
              <a:buNone/>
              <a:defRPr/>
            </a:pPr>
            <a:r>
              <a:rPr lang="nl-NL" dirty="0"/>
              <a:t> </a:t>
            </a:r>
          </a:p>
          <a:p>
            <a:pPr indent="0">
              <a:buNone/>
              <a:defRPr/>
            </a:pPr>
            <a:endParaRPr lang="nl-NL" dirty="0"/>
          </a:p>
          <a:p>
            <a:pPr indent="0">
              <a:buNone/>
              <a:defRPr/>
            </a:pPr>
            <a:r>
              <a:rPr lang="nl-NL" dirty="0"/>
              <a:t>De plant heeft met andere woorden een mijnenveld aangelegd tegen insecten om schade door deze plagen te vermijden.</a:t>
            </a:r>
          </a:p>
        </p:txBody>
      </p:sp>
      <p:pic>
        <p:nvPicPr>
          <p:cNvPr id="2" name="Afbeelding 1">
            <a:extLst>
              <a:ext uri="{FF2B5EF4-FFF2-40B4-BE49-F238E27FC236}">
                <a16:creationId xmlns:a16="http://schemas.microsoft.com/office/drawing/2014/main" id="{60FB278F-E2F5-E17F-4A65-BC5FCC4AC6C5}"/>
              </a:ext>
            </a:extLst>
          </p:cNvPr>
          <p:cNvPicPr>
            <a:picLocks noChangeAspect="1"/>
          </p:cNvPicPr>
          <p:nvPr/>
        </p:nvPicPr>
        <p:blipFill rotWithShape="1">
          <a:blip r:embed="rId3"/>
          <a:srcRect l="24878"/>
          <a:stretch/>
        </p:blipFill>
        <p:spPr>
          <a:xfrm>
            <a:off x="9669701" y="4765040"/>
            <a:ext cx="2126235" cy="1884096"/>
          </a:xfrm>
          <a:prstGeom prst="rect">
            <a:avLst/>
          </a:prstGeom>
        </p:spPr>
      </p:pic>
    </p:spTree>
    <p:extLst>
      <p:ext uri="{BB962C8B-B14F-4D97-AF65-F5344CB8AC3E}">
        <p14:creationId xmlns:p14="http://schemas.microsoft.com/office/powerpoint/2010/main" val="2232596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anim calcmode="lin" valueType="num">
                                      <p:cBhvr additive="base">
                                        <p:cTn id="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7B7B-DD90-F90E-41E7-320B72C51DE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783F121-B5A5-0DA4-C2E4-D3A668FDB9EB}"/>
              </a:ext>
            </a:extLst>
          </p:cNvPr>
          <p:cNvSpPr>
            <a:spLocks noGrp="1" noChangeArrowheads="1"/>
          </p:cNvSpPr>
          <p:nvPr>
            <p:ph type="title"/>
          </p:nvPr>
        </p:nvSpPr>
        <p:spPr>
          <a:xfrm>
            <a:off x="1079224" y="592001"/>
            <a:ext cx="7886700" cy="996950"/>
          </a:xfrm>
        </p:spPr>
        <p:txBody>
          <a:bodyPr/>
          <a:lstStyle/>
          <a:p>
            <a:r>
              <a:rPr lang="nl-NL" b="1" dirty="0"/>
              <a:t>3. Gezonde leefomgeving</a:t>
            </a:r>
          </a:p>
        </p:txBody>
      </p:sp>
      <p:sp>
        <p:nvSpPr>
          <p:cNvPr id="7171" name="Tijdelijke aanduiding voor inhoud 2">
            <a:extLst>
              <a:ext uri="{FF2B5EF4-FFF2-40B4-BE49-F238E27FC236}">
                <a16:creationId xmlns:a16="http://schemas.microsoft.com/office/drawing/2014/main" id="{2332370B-326C-D6CC-F01A-FC6DE419311C}"/>
              </a:ext>
            </a:extLst>
          </p:cNvPr>
          <p:cNvSpPr>
            <a:spLocks noGrp="1" noChangeArrowheads="1"/>
          </p:cNvSpPr>
          <p:nvPr>
            <p:ph idx="1"/>
          </p:nvPr>
        </p:nvSpPr>
        <p:spPr>
          <a:xfrm>
            <a:off x="1079224" y="1910876"/>
            <a:ext cx="7886700" cy="4738260"/>
          </a:xfrm>
        </p:spPr>
        <p:txBody>
          <a:bodyPr>
            <a:normAutofit/>
          </a:bodyPr>
          <a:lstStyle/>
          <a:p>
            <a:pPr marL="342900" indent="-342900"/>
            <a:r>
              <a:rPr lang="nl-NL" dirty="0"/>
              <a:t>Bescherming van de gezondheid van boeren, tuinders, omwonenden en consumenten.</a:t>
            </a:r>
          </a:p>
          <a:p>
            <a:pPr marL="342900" indent="-342900"/>
            <a:endParaRPr lang="nl-NL" dirty="0"/>
          </a:p>
          <a:p>
            <a:pPr marL="342900" indent="-342900"/>
            <a:r>
              <a:rPr lang="nl-NL" dirty="0"/>
              <a:t>Strikte normen voor het gebruik van gewasbeschermingsmiddelen om blootstelling te minimaliseren.</a:t>
            </a:r>
          </a:p>
          <a:p>
            <a:pPr marL="342900" indent="-342900"/>
            <a:endParaRPr lang="nl-NL" dirty="0"/>
          </a:p>
          <a:p>
            <a:pPr marL="342900" indent="-342900"/>
            <a:r>
              <a:rPr lang="nl-NL" dirty="0"/>
              <a:t>Bevorderen van alternatieve methoden en duurzame productiemethoden die veiliger zijn voor de leefomgeving.</a:t>
            </a:r>
          </a:p>
          <a:p>
            <a:pPr marL="342900" indent="-342900"/>
            <a:endParaRPr lang="nl-NL" dirty="0">
              <a:solidFill>
                <a:srgbClr val="000000"/>
              </a:solidFill>
              <a:latin typeface="RijksoverheidSerif"/>
            </a:endParaRPr>
          </a:p>
          <a:p>
            <a:pPr indent="0">
              <a:buNone/>
              <a:defRPr/>
            </a:pPr>
            <a:endParaRPr lang="nl-NL" dirty="0"/>
          </a:p>
        </p:txBody>
      </p:sp>
      <p:pic>
        <p:nvPicPr>
          <p:cNvPr id="3" name="Afbeelding 2">
            <a:extLst>
              <a:ext uri="{FF2B5EF4-FFF2-40B4-BE49-F238E27FC236}">
                <a16:creationId xmlns:a16="http://schemas.microsoft.com/office/drawing/2014/main" id="{415026A0-44A5-C9E5-3853-59BA162407A5}"/>
              </a:ext>
            </a:extLst>
          </p:cNvPr>
          <p:cNvPicPr>
            <a:picLocks noChangeAspect="1"/>
          </p:cNvPicPr>
          <p:nvPr/>
        </p:nvPicPr>
        <p:blipFill>
          <a:blip r:embed="rId3"/>
          <a:stretch>
            <a:fillRect/>
          </a:stretch>
        </p:blipFill>
        <p:spPr>
          <a:xfrm>
            <a:off x="8726068" y="4361286"/>
            <a:ext cx="3347881" cy="2369130"/>
          </a:xfrm>
          <a:prstGeom prst="rect">
            <a:avLst/>
          </a:prstGeom>
        </p:spPr>
      </p:pic>
    </p:spTree>
    <p:extLst>
      <p:ext uri="{BB962C8B-B14F-4D97-AF65-F5344CB8AC3E}">
        <p14:creationId xmlns:p14="http://schemas.microsoft.com/office/powerpoint/2010/main" val="437979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r>
              <a:rPr lang="nl-NL" b="1" dirty="0"/>
              <a:t>Principes van weerbaar telen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r>
              <a:rPr lang="nl-NL" b="1" dirty="0"/>
              <a:t>Gezonde bodem</a:t>
            </a:r>
          </a:p>
          <a:p>
            <a:pPr marL="342900" indent="-342900"/>
            <a:endParaRPr lang="nl-NL" dirty="0"/>
          </a:p>
          <a:p>
            <a:pPr marL="342900" indent="-342900"/>
            <a:r>
              <a:rPr lang="nl-NL" b="1" dirty="0"/>
              <a:t>Biodiversiteit</a:t>
            </a:r>
            <a:endParaRPr lang="nl-NL" dirty="0"/>
          </a:p>
          <a:p>
            <a:pPr marL="342900" indent="-342900"/>
            <a:endParaRPr lang="nl-NL" dirty="0"/>
          </a:p>
          <a:p>
            <a:pPr marL="342900" indent="-342900"/>
            <a:r>
              <a:rPr lang="nl-NL" b="1" dirty="0"/>
              <a:t>Preventieve maatregelen</a:t>
            </a:r>
          </a:p>
          <a:p>
            <a:pPr marL="342900" indent="-342900"/>
            <a:endParaRPr lang="nl-NL" b="1" dirty="0"/>
          </a:p>
          <a:p>
            <a:pPr marL="342900" indent="-342900"/>
            <a:r>
              <a:rPr lang="nl-NL" b="1" dirty="0"/>
              <a:t>Weerbare planten</a:t>
            </a:r>
          </a:p>
          <a:p>
            <a:pPr marL="342900" indent="-342900"/>
            <a:endParaRPr lang="nl-NL" dirty="0"/>
          </a:p>
          <a:p>
            <a:pPr indent="0">
              <a:buNone/>
              <a:defRPr/>
            </a:pPr>
            <a:endParaRPr lang="nl-NL" dirty="0"/>
          </a:p>
        </p:txBody>
      </p:sp>
      <p:pic>
        <p:nvPicPr>
          <p:cNvPr id="5" name="Afbeelding 4">
            <a:extLst>
              <a:ext uri="{FF2B5EF4-FFF2-40B4-BE49-F238E27FC236}">
                <a16:creationId xmlns:a16="http://schemas.microsoft.com/office/drawing/2014/main" id="{4257AE82-C2C7-0583-674D-DCA4C2870CB9}"/>
              </a:ext>
            </a:extLst>
          </p:cNvPr>
          <p:cNvPicPr>
            <a:picLocks noChangeAspect="1"/>
          </p:cNvPicPr>
          <p:nvPr/>
        </p:nvPicPr>
        <p:blipFill>
          <a:blip r:embed="rId3"/>
          <a:stretch>
            <a:fillRect/>
          </a:stretch>
        </p:blipFill>
        <p:spPr>
          <a:xfrm>
            <a:off x="5946586" y="1631078"/>
            <a:ext cx="6245414" cy="3595844"/>
          </a:xfrm>
          <a:prstGeom prst="rect">
            <a:avLst/>
          </a:prstGeom>
        </p:spPr>
      </p:pic>
    </p:spTree>
    <p:extLst>
      <p:ext uri="{BB962C8B-B14F-4D97-AF65-F5344CB8AC3E}">
        <p14:creationId xmlns:p14="http://schemas.microsoft.com/office/powerpoint/2010/main" val="2061671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zijn biostimulanten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707676"/>
            <a:ext cx="7445016" cy="4738260"/>
          </a:xfrm>
        </p:spPr>
        <p:txBody>
          <a:bodyPr>
            <a:normAutofit/>
          </a:bodyPr>
          <a:lstStyle/>
          <a:p>
            <a:pPr indent="0">
              <a:buNone/>
              <a:defRPr/>
            </a:pPr>
            <a:r>
              <a:rPr lang="nl-NL" dirty="0"/>
              <a:t>Producten die effect hebben op de groei en de weerstand van planten, met als gevolg een lagere plaag- en ziektedruk in gewassen en een hogere opbrengst. </a:t>
            </a:r>
          </a:p>
          <a:p>
            <a:pPr indent="0">
              <a:buNone/>
              <a:defRPr/>
            </a:pPr>
            <a:endParaRPr lang="nl-NL" dirty="0"/>
          </a:p>
          <a:p>
            <a:pPr indent="0">
              <a:buNone/>
              <a:defRPr/>
            </a:pPr>
            <a:r>
              <a:rPr lang="nl-NL" dirty="0"/>
              <a:t>Ze versterken gewassen en zijn van natuurlijke oorsprong, waardoor ze beter passen in een geïntegreerd gewasbeschermingssysteem.</a:t>
            </a:r>
          </a:p>
          <a:p>
            <a:pPr indent="0">
              <a:buNone/>
              <a:defRPr/>
            </a:pPr>
            <a:endParaRPr lang="nl-NL" dirty="0"/>
          </a:p>
          <a:p>
            <a:pPr indent="0">
              <a:buNone/>
              <a:defRPr/>
            </a:pPr>
            <a:r>
              <a:rPr lang="nl-NL" dirty="0"/>
              <a:t>De ontwikkeling ervan heeft de laatste jaren een groei doorgemaakt.</a:t>
            </a:r>
          </a:p>
        </p:txBody>
      </p:sp>
      <p:pic>
        <p:nvPicPr>
          <p:cNvPr id="3" name="Afbeelding 2">
            <a:extLst>
              <a:ext uri="{FF2B5EF4-FFF2-40B4-BE49-F238E27FC236}">
                <a16:creationId xmlns:a16="http://schemas.microsoft.com/office/drawing/2014/main" id="{627A391C-A613-B78D-7B74-736DF85057B4}"/>
              </a:ext>
            </a:extLst>
          </p:cNvPr>
          <p:cNvPicPr>
            <a:picLocks noChangeAspect="1"/>
          </p:cNvPicPr>
          <p:nvPr/>
        </p:nvPicPr>
        <p:blipFill>
          <a:blip r:embed="rId3"/>
          <a:stretch>
            <a:fillRect/>
          </a:stretch>
        </p:blipFill>
        <p:spPr>
          <a:xfrm>
            <a:off x="8635184" y="1914905"/>
            <a:ext cx="3325556" cy="3028189"/>
          </a:xfrm>
          <a:prstGeom prst="rect">
            <a:avLst/>
          </a:prstGeom>
        </p:spPr>
      </p:pic>
    </p:spTree>
    <p:extLst>
      <p:ext uri="{BB962C8B-B14F-4D97-AF65-F5344CB8AC3E}">
        <p14:creationId xmlns:p14="http://schemas.microsoft.com/office/powerpoint/2010/main" val="22180166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F6AF2-5FB2-0913-D608-C0F96E97B853}"/>
              </a:ext>
            </a:extLst>
          </p:cNvPr>
          <p:cNvSpPr>
            <a:spLocks noGrp="1"/>
          </p:cNvSpPr>
          <p:nvPr>
            <p:ph type="title"/>
          </p:nvPr>
        </p:nvSpPr>
        <p:spPr/>
        <p:txBody>
          <a:bodyPr/>
          <a:lstStyle/>
          <a:p>
            <a:r>
              <a:rPr lang="nl-NL" dirty="0"/>
              <a:t>Wat doet een </a:t>
            </a:r>
            <a:r>
              <a:rPr lang="nl-NL" dirty="0" err="1"/>
              <a:t>Biostimulant</a:t>
            </a:r>
            <a:endParaRPr lang="nl-NL" dirty="0"/>
          </a:p>
        </p:txBody>
      </p:sp>
      <p:sp>
        <p:nvSpPr>
          <p:cNvPr id="3" name="Tijdelijke aanduiding voor inhoud 2">
            <a:extLst>
              <a:ext uri="{FF2B5EF4-FFF2-40B4-BE49-F238E27FC236}">
                <a16:creationId xmlns:a16="http://schemas.microsoft.com/office/drawing/2014/main" id="{0FAB82CE-1334-4AF2-D5F6-192E81AEE196}"/>
              </a:ext>
            </a:extLst>
          </p:cNvPr>
          <p:cNvSpPr>
            <a:spLocks noGrp="1"/>
          </p:cNvSpPr>
          <p:nvPr>
            <p:ph idx="1"/>
          </p:nvPr>
        </p:nvSpPr>
        <p:spPr>
          <a:xfrm>
            <a:off x="842960" y="1432560"/>
            <a:ext cx="8839520" cy="4971898"/>
          </a:xfrm>
        </p:spPr>
        <p:txBody>
          <a:bodyPr/>
          <a:lstStyle/>
          <a:p>
            <a:pPr marL="342900" indent="-342900"/>
            <a:r>
              <a:rPr lang="nl-NL" dirty="0"/>
              <a:t>Het helpt de plant voedingsstoffen beter op te nemen.</a:t>
            </a:r>
          </a:p>
          <a:p>
            <a:endParaRPr lang="nl-NL" dirty="0"/>
          </a:p>
          <a:p>
            <a:r>
              <a:rPr lang="nl-NL" dirty="0"/>
              <a:t>Het zorgt ervoor dat de plant sneller en beter groeit.</a:t>
            </a:r>
          </a:p>
          <a:p>
            <a:endParaRPr lang="nl-NL" dirty="0"/>
          </a:p>
          <a:p>
            <a:pPr marL="342900" indent="-342900"/>
            <a:r>
              <a:rPr lang="nl-NL" dirty="0"/>
              <a:t>Het maakt de plant sterker tegen moeilijkheden zoals droogte of hitte.</a:t>
            </a:r>
          </a:p>
          <a:p>
            <a:endParaRPr lang="nl-NL" dirty="0"/>
          </a:p>
          <a:p>
            <a:pPr marL="342900" indent="-342900"/>
            <a:r>
              <a:rPr lang="nl-NL" dirty="0"/>
              <a:t>Het verbetert de kwaliteit van de plant, zoals mooiere vruchten of bloemen.</a:t>
            </a:r>
          </a:p>
        </p:txBody>
      </p:sp>
      <p:pic>
        <p:nvPicPr>
          <p:cNvPr id="7" name="Afbeelding 6">
            <a:extLst>
              <a:ext uri="{FF2B5EF4-FFF2-40B4-BE49-F238E27FC236}">
                <a16:creationId xmlns:a16="http://schemas.microsoft.com/office/drawing/2014/main" id="{06D15160-FFEC-9469-497A-3A3FA82327E5}"/>
              </a:ext>
            </a:extLst>
          </p:cNvPr>
          <p:cNvPicPr>
            <a:picLocks noChangeAspect="1"/>
          </p:cNvPicPr>
          <p:nvPr/>
        </p:nvPicPr>
        <p:blipFill>
          <a:blip r:embed="rId2"/>
          <a:stretch>
            <a:fillRect/>
          </a:stretch>
        </p:blipFill>
        <p:spPr>
          <a:xfrm>
            <a:off x="1252740" y="5233673"/>
            <a:ext cx="8287500" cy="1567905"/>
          </a:xfrm>
          <a:prstGeom prst="rect">
            <a:avLst/>
          </a:prstGeom>
        </p:spPr>
      </p:pic>
    </p:spTree>
    <p:extLst>
      <p:ext uri="{BB962C8B-B14F-4D97-AF65-F5344CB8AC3E}">
        <p14:creationId xmlns:p14="http://schemas.microsoft.com/office/powerpoint/2010/main" val="42376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805F6-F01F-9D9F-CA90-DEE97C1C317C}"/>
              </a:ext>
            </a:extLst>
          </p:cNvPr>
          <p:cNvSpPr>
            <a:spLocks noGrp="1"/>
          </p:cNvSpPr>
          <p:nvPr>
            <p:ph type="title"/>
          </p:nvPr>
        </p:nvSpPr>
        <p:spPr/>
        <p:txBody>
          <a:bodyPr/>
          <a:lstStyle/>
          <a:p>
            <a:r>
              <a:rPr lang="nl-NL" dirty="0"/>
              <a:t>Waar staan biostimulanten?</a:t>
            </a:r>
          </a:p>
        </p:txBody>
      </p:sp>
      <p:sp>
        <p:nvSpPr>
          <p:cNvPr id="3" name="Tijdelijke aanduiding voor inhoud 2">
            <a:extLst>
              <a:ext uri="{FF2B5EF4-FFF2-40B4-BE49-F238E27FC236}">
                <a16:creationId xmlns:a16="http://schemas.microsoft.com/office/drawing/2014/main" id="{EA888364-68C3-F1A0-2E72-33D2255E4918}"/>
              </a:ext>
            </a:extLst>
          </p:cNvPr>
          <p:cNvSpPr>
            <a:spLocks noGrp="1"/>
          </p:cNvSpPr>
          <p:nvPr>
            <p:ph idx="1"/>
          </p:nvPr>
        </p:nvSpPr>
        <p:spPr>
          <a:xfrm>
            <a:off x="863280" y="2124240"/>
            <a:ext cx="7740000" cy="4351338"/>
          </a:xfrm>
        </p:spPr>
        <p:txBody>
          <a:bodyPr/>
          <a:lstStyle/>
          <a:p>
            <a:pPr indent="0">
              <a:buNone/>
            </a:pPr>
            <a:r>
              <a:rPr lang="nl-NL" dirty="0"/>
              <a:t>Vergelijk mens  - plant: zoveel verschillen zijn er niet!</a:t>
            </a:r>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32C95776-1089-2403-5102-8E9CB92D4D79}"/>
              </a:ext>
            </a:extLst>
          </p:cNvPr>
          <p:cNvPicPr>
            <a:picLocks noChangeAspect="1"/>
          </p:cNvPicPr>
          <p:nvPr/>
        </p:nvPicPr>
        <p:blipFill>
          <a:blip r:embed="rId2"/>
          <a:stretch>
            <a:fillRect/>
          </a:stretch>
        </p:blipFill>
        <p:spPr>
          <a:xfrm>
            <a:off x="457246" y="3404434"/>
            <a:ext cx="9305511" cy="2010846"/>
          </a:xfrm>
          <a:prstGeom prst="rect">
            <a:avLst/>
          </a:prstGeom>
        </p:spPr>
      </p:pic>
    </p:spTree>
    <p:extLst>
      <p:ext uri="{BB962C8B-B14F-4D97-AF65-F5344CB8AC3E}">
        <p14:creationId xmlns:p14="http://schemas.microsoft.com/office/powerpoint/2010/main" val="1207245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dirty="0"/>
              <a:t>Een </a:t>
            </a:r>
            <a:r>
              <a:rPr lang="nl-NL" dirty="0" err="1"/>
              <a:t>biostimulant</a:t>
            </a:r>
            <a:r>
              <a:rPr lang="nl-NL" dirty="0"/>
              <a:t> is géén gewasbeschermingsmiddel</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166376" cy="4738260"/>
          </a:xfrm>
        </p:spPr>
        <p:txBody>
          <a:bodyPr>
            <a:normAutofit lnSpcReduction="10000"/>
          </a:bodyPr>
          <a:lstStyle/>
          <a:p>
            <a:pPr indent="0">
              <a:buNone/>
              <a:defRPr/>
            </a:pPr>
            <a:r>
              <a:rPr lang="nl-NL" dirty="0"/>
              <a:t>Biostimulanten zijn meststoffen en dus </a:t>
            </a:r>
            <a:r>
              <a:rPr lang="nl-NL" b="1" dirty="0"/>
              <a:t>géén</a:t>
            </a:r>
            <a:r>
              <a:rPr lang="nl-NL" dirty="0"/>
              <a:t> gewasbeschermingsmiddelen!</a:t>
            </a:r>
          </a:p>
          <a:p>
            <a:pPr indent="0">
              <a:buNone/>
              <a:defRPr/>
            </a:pPr>
            <a:endParaRPr lang="nl-NL" dirty="0"/>
          </a:p>
          <a:p>
            <a:pPr indent="0">
              <a:buNone/>
              <a:defRPr/>
            </a:pPr>
            <a:r>
              <a:rPr lang="nl-NL" dirty="0"/>
              <a:t>Gewasbeschermingsmiddelen vallen in Nederland onder de wet </a:t>
            </a:r>
            <a:r>
              <a:rPr lang="nl-NL" b="1" i="1" dirty="0"/>
              <a:t>gewasbeschermingsmiddelen en biociden.</a:t>
            </a:r>
          </a:p>
          <a:p>
            <a:pPr indent="0">
              <a:buNone/>
              <a:defRPr/>
            </a:pPr>
            <a:endParaRPr lang="nl-NL" dirty="0"/>
          </a:p>
          <a:p>
            <a:pPr indent="0">
              <a:buNone/>
              <a:defRPr/>
            </a:pPr>
            <a:r>
              <a:rPr lang="nl-NL" dirty="0"/>
              <a:t>Biostimulanten vallen onder de Europese </a:t>
            </a:r>
            <a:r>
              <a:rPr lang="nl-NL" b="1" i="1" dirty="0" err="1"/>
              <a:t>meststoffenverordering</a:t>
            </a:r>
            <a:r>
              <a:rPr lang="nl-NL" dirty="0"/>
              <a:t> (2019/1009)</a:t>
            </a:r>
          </a:p>
          <a:p>
            <a:pPr indent="0">
              <a:buNone/>
              <a:defRPr/>
            </a:pPr>
            <a:endParaRPr lang="nl-NL" dirty="0"/>
          </a:p>
          <a:p>
            <a:pPr indent="0">
              <a:buNone/>
              <a:defRPr/>
            </a:pPr>
            <a:r>
              <a:rPr lang="nl-NL" dirty="0"/>
              <a:t>De verordening maakt het mogelijk biostimulanten een CE-markering toe te kennen. Een CE-markering maakt vrij verkeer binnen de EU mogelijk en waarborgt de veiligheid van producten</a:t>
            </a:r>
          </a:p>
        </p:txBody>
      </p:sp>
      <p:pic>
        <p:nvPicPr>
          <p:cNvPr id="3" name="Afbeelding 2">
            <a:extLst>
              <a:ext uri="{FF2B5EF4-FFF2-40B4-BE49-F238E27FC236}">
                <a16:creationId xmlns:a16="http://schemas.microsoft.com/office/drawing/2014/main" id="{8DF448C6-39CC-DADB-168B-06741CC4034F}"/>
              </a:ext>
            </a:extLst>
          </p:cNvPr>
          <p:cNvPicPr>
            <a:picLocks noChangeAspect="1"/>
          </p:cNvPicPr>
          <p:nvPr/>
        </p:nvPicPr>
        <p:blipFill>
          <a:blip r:embed="rId3"/>
          <a:stretch>
            <a:fillRect/>
          </a:stretch>
        </p:blipFill>
        <p:spPr>
          <a:xfrm>
            <a:off x="8799717" y="208864"/>
            <a:ext cx="3101746" cy="2578829"/>
          </a:xfrm>
          <a:prstGeom prst="rect">
            <a:avLst/>
          </a:prstGeom>
        </p:spPr>
      </p:pic>
    </p:spTree>
    <p:extLst>
      <p:ext uri="{BB962C8B-B14F-4D97-AF65-F5344CB8AC3E}">
        <p14:creationId xmlns:p14="http://schemas.microsoft.com/office/powerpoint/2010/main" val="21042151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Criteria voor biostimulanten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633736" cy="4738260"/>
          </a:xfrm>
        </p:spPr>
        <p:txBody>
          <a:bodyPr>
            <a:normAutofit/>
          </a:bodyPr>
          <a:lstStyle/>
          <a:p>
            <a:pPr indent="0">
              <a:buNone/>
              <a:defRPr/>
            </a:pPr>
            <a:r>
              <a:rPr lang="nl-NL" b="1" dirty="0"/>
              <a:t>Functioneel doel</a:t>
            </a:r>
            <a:r>
              <a:rPr lang="nl-NL" dirty="0"/>
              <a:t> </a:t>
            </a:r>
          </a:p>
          <a:p>
            <a:pPr indent="0">
              <a:buNone/>
              <a:defRPr/>
            </a:pPr>
            <a:r>
              <a:rPr lang="nl-NL" dirty="0"/>
              <a:t> </a:t>
            </a:r>
          </a:p>
          <a:p>
            <a:pPr indent="0">
              <a:buNone/>
              <a:defRPr/>
            </a:pPr>
            <a:r>
              <a:rPr lang="nl-NL" dirty="0"/>
              <a:t>Biostimulanten mogen uitsluitend de natuurlijke processen van een plant ondersteunen, zoals het verbeteren van:</a:t>
            </a:r>
          </a:p>
          <a:p>
            <a:pPr indent="0">
              <a:buNone/>
              <a:defRPr/>
            </a:pPr>
            <a:endParaRPr lang="nl-NL" dirty="0"/>
          </a:p>
          <a:p>
            <a:pPr marL="342900" indent="-342900">
              <a:buFont typeface="Wingdings" panose="05000000000000000000" pitchFamily="2" charset="2"/>
              <a:buChar char="Ø"/>
              <a:defRPr/>
            </a:pPr>
            <a:r>
              <a:rPr lang="nl-NL" dirty="0"/>
              <a:t>De opname en efficiëntie van voedingsstoffen</a:t>
            </a:r>
          </a:p>
          <a:p>
            <a:pPr marL="342900" indent="-342900">
              <a:buFont typeface="Wingdings" panose="05000000000000000000" pitchFamily="2" charset="2"/>
              <a:buChar char="Ø"/>
              <a:defRPr/>
            </a:pPr>
            <a:r>
              <a:rPr lang="nl-NL" dirty="0"/>
              <a:t>De tolerantie tegen abiotische stress (zoals droogte, hitte of zout)</a:t>
            </a:r>
          </a:p>
          <a:p>
            <a:pPr marL="342900" indent="-342900">
              <a:buFont typeface="Wingdings" panose="05000000000000000000" pitchFamily="2" charset="2"/>
              <a:buChar char="Ø"/>
              <a:defRPr/>
            </a:pPr>
            <a:r>
              <a:rPr lang="nl-NL" dirty="0"/>
              <a:t>De kwaliteit van het gewas (bijvoorbeeld grotere vruchten of langer houdbare producten).</a:t>
            </a:r>
          </a:p>
          <a:p>
            <a:pPr marL="342900" indent="-342900">
              <a:buFont typeface="Wingdings" panose="05000000000000000000" pitchFamily="2" charset="2"/>
              <a:buChar char="Ø"/>
              <a:defRPr/>
            </a:pPr>
            <a:r>
              <a:rPr lang="nl-NL" dirty="0"/>
              <a:t>Ze mogen </a:t>
            </a:r>
            <a:r>
              <a:rPr lang="nl-NL" b="1" dirty="0"/>
              <a:t>niet</a:t>
            </a:r>
            <a:r>
              <a:rPr lang="nl-NL" dirty="0"/>
              <a:t> direct ziektes of plagen bestrijden (dit valt onder gewasbeschermingsmiddelen).</a:t>
            </a:r>
          </a:p>
          <a:p>
            <a:pPr indent="0">
              <a:buNone/>
              <a:defRPr/>
            </a:pPr>
            <a:endParaRPr lang="nl-NL" dirty="0"/>
          </a:p>
        </p:txBody>
      </p:sp>
      <p:pic>
        <p:nvPicPr>
          <p:cNvPr id="3" name="Afbeelding 2">
            <a:extLst>
              <a:ext uri="{FF2B5EF4-FFF2-40B4-BE49-F238E27FC236}">
                <a16:creationId xmlns:a16="http://schemas.microsoft.com/office/drawing/2014/main" id="{2B6FAC15-817F-A784-4774-A4BAE6D90CD2}"/>
              </a:ext>
            </a:extLst>
          </p:cNvPr>
          <p:cNvPicPr>
            <a:picLocks noChangeAspect="1"/>
          </p:cNvPicPr>
          <p:nvPr/>
        </p:nvPicPr>
        <p:blipFill>
          <a:blip r:embed="rId3"/>
          <a:stretch>
            <a:fillRect/>
          </a:stretch>
        </p:blipFill>
        <p:spPr>
          <a:xfrm>
            <a:off x="8711405" y="229184"/>
            <a:ext cx="3202124" cy="2049882"/>
          </a:xfrm>
          <a:prstGeom prst="rect">
            <a:avLst/>
          </a:prstGeom>
        </p:spPr>
      </p:pic>
    </p:spTree>
    <p:extLst>
      <p:ext uri="{BB962C8B-B14F-4D97-AF65-F5344CB8AC3E}">
        <p14:creationId xmlns:p14="http://schemas.microsoft.com/office/powerpoint/2010/main" val="1697126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1000"/>
                                        <p:tgtEl>
                                          <p:spTgt spid="7171">
                                            <p:txEl>
                                              <p:pRg st="7" end="7"/>
                                            </p:txEl>
                                          </p:spTgt>
                                        </p:tgtEl>
                                      </p:cBhvr>
                                    </p:animEffect>
                                    <p:anim calcmode="lin" valueType="num">
                                      <p:cBhvr>
                                        <p:cTn id="36"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141736" cy="996950"/>
          </a:xfrm>
        </p:spPr>
        <p:txBody>
          <a:bodyPr>
            <a:normAutofit fontScale="90000"/>
          </a:bodyPr>
          <a:lstStyle/>
          <a:p>
            <a:r>
              <a:rPr lang="nl-NL" b="1" dirty="0"/>
              <a:t>Voorbeelden van biostimulanten:</a:t>
            </a:r>
            <a:br>
              <a:rPr 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08616" cy="4738260"/>
          </a:xfrm>
        </p:spPr>
        <p:txBody>
          <a:bodyPr>
            <a:normAutofit lnSpcReduction="10000"/>
          </a:bodyPr>
          <a:lstStyle/>
          <a:p>
            <a:pPr indent="0">
              <a:buNone/>
            </a:pPr>
            <a:r>
              <a:rPr lang="nl-NL" b="1" dirty="0"/>
              <a:t>Humus- en </a:t>
            </a:r>
            <a:r>
              <a:rPr lang="nl-NL" b="1" dirty="0" err="1"/>
              <a:t>fulvinezuren</a:t>
            </a:r>
            <a:r>
              <a:rPr lang="nl-NL" dirty="0"/>
              <a:t>: </a:t>
            </a:r>
          </a:p>
          <a:p>
            <a:pPr marL="342900" indent="-342900">
              <a:buFont typeface="Wingdings" panose="05000000000000000000" pitchFamily="2" charset="2"/>
              <a:buChar char="Ø"/>
            </a:pPr>
            <a:r>
              <a:rPr lang="nl-NL" dirty="0"/>
              <a:t>Versterken de opname van voedingsstoffen en verbeteren de bodemkwaliteit.</a:t>
            </a:r>
          </a:p>
          <a:p>
            <a:endParaRPr lang="nl-NL" dirty="0"/>
          </a:p>
          <a:p>
            <a:pPr indent="0">
              <a:buNone/>
            </a:pPr>
            <a:r>
              <a:rPr lang="nl-NL" b="1" dirty="0"/>
              <a:t>Algenextracten</a:t>
            </a:r>
            <a:r>
              <a:rPr lang="nl-NL" dirty="0"/>
              <a:t>: </a:t>
            </a:r>
          </a:p>
          <a:p>
            <a:pPr marL="342900" indent="-342900">
              <a:buFont typeface="Wingdings" panose="05000000000000000000" pitchFamily="2" charset="2"/>
              <a:buChar char="Ø"/>
            </a:pPr>
            <a:r>
              <a:rPr lang="nl-NL" dirty="0"/>
              <a:t>Stimuleren de groei en verhogen de weerstand tegen droogte.</a:t>
            </a:r>
          </a:p>
          <a:p>
            <a:pPr marL="342900" indent="-342900">
              <a:buFont typeface="Wingdings" panose="05000000000000000000" pitchFamily="2" charset="2"/>
              <a:buChar char="Ø"/>
            </a:pPr>
            <a:endParaRPr lang="nl-NL" dirty="0"/>
          </a:p>
          <a:p>
            <a:pPr indent="0">
              <a:buNone/>
            </a:pPr>
            <a:r>
              <a:rPr lang="nl-NL" b="1" dirty="0"/>
              <a:t>Aminozuren</a:t>
            </a:r>
            <a:r>
              <a:rPr lang="nl-NL" dirty="0"/>
              <a:t>: </a:t>
            </a:r>
          </a:p>
          <a:p>
            <a:pPr marL="342900" indent="-342900">
              <a:buFont typeface="Wingdings" panose="05000000000000000000" pitchFamily="2" charset="2"/>
              <a:buChar char="Ø"/>
            </a:pPr>
            <a:r>
              <a:rPr lang="nl-NL" dirty="0"/>
              <a:t>Ondersteunen de plant bij herstel na stress.</a:t>
            </a:r>
          </a:p>
          <a:p>
            <a:pPr marL="342900" indent="-342900">
              <a:buFont typeface="Wingdings" panose="05000000000000000000" pitchFamily="2" charset="2"/>
              <a:buChar char="Ø"/>
            </a:pPr>
            <a:endParaRPr lang="nl-NL" dirty="0"/>
          </a:p>
          <a:p>
            <a:pPr indent="0">
              <a:buNone/>
            </a:pPr>
            <a:r>
              <a:rPr lang="nl-NL" b="1" dirty="0"/>
              <a:t>Micro-organismen</a:t>
            </a:r>
            <a:r>
              <a:rPr lang="nl-NL" dirty="0"/>
              <a:t>: </a:t>
            </a:r>
          </a:p>
          <a:p>
            <a:pPr marL="342900" indent="-342900">
              <a:buFont typeface="Wingdings" panose="05000000000000000000" pitchFamily="2" charset="2"/>
              <a:buChar char="Ø"/>
            </a:pPr>
            <a:r>
              <a:rPr lang="nl-NL" dirty="0"/>
              <a:t>Zoals schimmels of bacteriën die de bodem verbeteren en nutriënten beschikbaar maken.</a:t>
            </a:r>
          </a:p>
          <a:p>
            <a:pPr indent="0">
              <a:buNone/>
              <a:defRPr/>
            </a:pPr>
            <a:endParaRPr lang="nl-NL" dirty="0"/>
          </a:p>
        </p:txBody>
      </p:sp>
    </p:spTree>
    <p:extLst>
      <p:ext uri="{BB962C8B-B14F-4D97-AF65-F5344CB8AC3E}">
        <p14:creationId xmlns:p14="http://schemas.microsoft.com/office/powerpoint/2010/main" val="328693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1000"/>
                                        <p:tgtEl>
                                          <p:spTgt spid="7171">
                                            <p:txEl>
                                              <p:pRg st="7" end="7"/>
                                            </p:txEl>
                                          </p:spTgt>
                                        </p:tgtEl>
                                      </p:cBhvr>
                                    </p:animEffect>
                                    <p:anim calcmode="lin" valueType="num">
                                      <p:cBhvr>
                                        <p:cTn id="36"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9" end="9"/>
                                            </p:txEl>
                                          </p:spTgt>
                                        </p:tgtEl>
                                        <p:attrNameLst>
                                          <p:attrName>style.visibility</p:attrName>
                                        </p:attrNameLst>
                                      </p:cBhvr>
                                      <p:to>
                                        <p:strVal val="visible"/>
                                      </p:to>
                                    </p:set>
                                    <p:animEffect transition="in" filter="fade">
                                      <p:cBhvr>
                                        <p:cTn id="42" dur="1000"/>
                                        <p:tgtEl>
                                          <p:spTgt spid="7171">
                                            <p:txEl>
                                              <p:pRg st="9" end="9"/>
                                            </p:txEl>
                                          </p:spTgt>
                                        </p:tgtEl>
                                      </p:cBhvr>
                                    </p:animEffect>
                                    <p:anim calcmode="lin" valueType="num">
                                      <p:cBhvr>
                                        <p:cTn id="4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Effect transition="in" filter="fade">
                                      <p:cBhvr>
                                        <p:cTn id="49" dur="1000"/>
                                        <p:tgtEl>
                                          <p:spTgt spid="7171">
                                            <p:txEl>
                                              <p:pRg st="10" end="10"/>
                                            </p:txEl>
                                          </p:spTgt>
                                        </p:tgtEl>
                                      </p:cBhvr>
                                    </p:animEffect>
                                    <p:anim calcmode="lin" valueType="num">
                                      <p:cBhvr>
                                        <p:cTn id="50"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5AFBA-6955-F174-A969-882FED84889E}"/>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8F0ADBCF-7551-17EB-2A54-FB73F6E8E952}"/>
              </a:ext>
            </a:extLst>
          </p:cNvPr>
          <p:cNvPicPr>
            <a:picLocks noGrp="1" noChangeAspect="1"/>
          </p:cNvPicPr>
          <p:nvPr>
            <p:ph idx="1"/>
          </p:nvPr>
        </p:nvPicPr>
        <p:blipFill>
          <a:blip r:embed="rId3"/>
          <a:stretch>
            <a:fillRect/>
          </a:stretch>
        </p:blipFill>
        <p:spPr>
          <a:xfrm>
            <a:off x="1079224" y="1850465"/>
            <a:ext cx="8736159" cy="4246562"/>
          </a:xfrm>
        </p:spPr>
      </p:pic>
      <p:sp>
        <p:nvSpPr>
          <p:cNvPr id="6" name="Rechthoek 5">
            <a:extLst>
              <a:ext uri="{FF2B5EF4-FFF2-40B4-BE49-F238E27FC236}">
                <a16:creationId xmlns:a16="http://schemas.microsoft.com/office/drawing/2014/main" id="{196ABF6F-D68B-3DEE-7E44-C36B8B0BA341}"/>
              </a:ext>
            </a:extLst>
          </p:cNvPr>
          <p:cNvSpPr/>
          <p:nvPr/>
        </p:nvSpPr>
        <p:spPr>
          <a:xfrm>
            <a:off x="3707026" y="3571102"/>
            <a:ext cx="2780271" cy="488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22" name="Titel 1">
            <a:extLst>
              <a:ext uri="{FF2B5EF4-FFF2-40B4-BE49-F238E27FC236}">
                <a16:creationId xmlns:a16="http://schemas.microsoft.com/office/drawing/2014/main" id="{9B14718E-E5B1-061F-2EEA-279F2F9BC0C5}"/>
              </a:ext>
            </a:extLst>
          </p:cNvPr>
          <p:cNvSpPr>
            <a:spLocks noGrp="1" noChangeArrowheads="1"/>
          </p:cNvSpPr>
          <p:nvPr>
            <p:ph type="title"/>
          </p:nvPr>
        </p:nvSpPr>
        <p:spPr>
          <a:xfrm>
            <a:off x="1079224" y="592001"/>
            <a:ext cx="11011176" cy="996950"/>
          </a:xfrm>
        </p:spPr>
        <p:txBody>
          <a:bodyPr>
            <a:normAutofit fontScale="90000"/>
          </a:bodyPr>
          <a:lstStyle/>
          <a:p>
            <a:pPr eaLnBrk="1" hangingPunct="1"/>
            <a:r>
              <a:rPr lang="nl-NL" altLang="nl-NL" b="1" dirty="0"/>
              <a:t>Wat is het verschil tussen plantversterkers en </a:t>
            </a:r>
            <a:r>
              <a:rPr lang="nl-NL" altLang="nl-NL" b="1" dirty="0" err="1"/>
              <a:t>biostimulatoren</a:t>
            </a:r>
            <a:endParaRPr lang="nl-NL" altLang="nl-NL" b="1" dirty="0"/>
          </a:p>
        </p:txBody>
      </p:sp>
      <p:sp>
        <p:nvSpPr>
          <p:cNvPr id="5" name="Tekstvak 4">
            <a:extLst>
              <a:ext uri="{FF2B5EF4-FFF2-40B4-BE49-F238E27FC236}">
                <a16:creationId xmlns:a16="http://schemas.microsoft.com/office/drawing/2014/main" id="{58DD5B40-E82C-A8DB-D40A-725C7F48A2B1}"/>
              </a:ext>
            </a:extLst>
          </p:cNvPr>
          <p:cNvSpPr txBox="1"/>
          <p:nvPr/>
        </p:nvSpPr>
        <p:spPr>
          <a:xfrm>
            <a:off x="3707024" y="3571102"/>
            <a:ext cx="2780271" cy="553998"/>
          </a:xfrm>
          <a:prstGeom prst="rect">
            <a:avLst/>
          </a:prstGeom>
          <a:noFill/>
        </p:spPr>
        <p:txBody>
          <a:bodyPr wrap="square" rtlCol="0">
            <a:spAutoFit/>
          </a:bodyPr>
          <a:lstStyle/>
          <a:p>
            <a:r>
              <a:rPr lang="nl-NL" sz="1500" dirty="0"/>
              <a:t>Helpt de natuurlijke processen in de plant beter te werken</a:t>
            </a:r>
          </a:p>
        </p:txBody>
      </p:sp>
    </p:spTree>
    <p:extLst>
      <p:ext uri="{BB962C8B-B14F-4D97-AF65-F5344CB8AC3E}">
        <p14:creationId xmlns:p14="http://schemas.microsoft.com/office/powerpoint/2010/main" val="1808352858"/>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06460-18A7-AF26-DCEE-A31FF7DF4B91}"/>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B5C9F2FA-9A53-E24F-CCDB-CD747823C5A3}"/>
              </a:ext>
            </a:extLst>
          </p:cNvPr>
          <p:cNvPicPr>
            <a:picLocks noGrp="1" noChangeAspect="1"/>
          </p:cNvPicPr>
          <p:nvPr>
            <p:ph idx="1"/>
          </p:nvPr>
        </p:nvPicPr>
        <p:blipFill>
          <a:blip r:embed="rId3"/>
          <a:stretch>
            <a:fillRect/>
          </a:stretch>
        </p:blipFill>
        <p:spPr>
          <a:xfrm>
            <a:off x="915063" y="2395111"/>
            <a:ext cx="7742582" cy="3196814"/>
          </a:xfrm>
        </p:spPr>
      </p:pic>
      <p:sp>
        <p:nvSpPr>
          <p:cNvPr id="2" name="Tekstvak 1">
            <a:extLst>
              <a:ext uri="{FF2B5EF4-FFF2-40B4-BE49-F238E27FC236}">
                <a16:creationId xmlns:a16="http://schemas.microsoft.com/office/drawing/2014/main" id="{467C4D23-FE06-7A7E-5EC5-694D12204D6D}"/>
              </a:ext>
            </a:extLst>
          </p:cNvPr>
          <p:cNvSpPr txBox="1"/>
          <p:nvPr/>
        </p:nvSpPr>
        <p:spPr>
          <a:xfrm>
            <a:off x="1432560" y="955040"/>
            <a:ext cx="7225085" cy="523220"/>
          </a:xfrm>
          <a:prstGeom prst="rect">
            <a:avLst/>
          </a:prstGeom>
          <a:noFill/>
        </p:spPr>
        <p:txBody>
          <a:bodyPr wrap="square" rtlCol="0">
            <a:spAutoFit/>
          </a:bodyPr>
          <a:lstStyle/>
          <a:p>
            <a:r>
              <a:rPr lang="nl-NL" sz="2800" b="1" dirty="0"/>
              <a:t>Huiswerk les 1 </a:t>
            </a:r>
          </a:p>
        </p:txBody>
      </p:sp>
    </p:spTree>
    <p:extLst>
      <p:ext uri="{BB962C8B-B14F-4D97-AF65-F5344CB8AC3E}">
        <p14:creationId xmlns:p14="http://schemas.microsoft.com/office/powerpoint/2010/main" val="25243713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De plantbelager en diens vijand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91496" cy="4738260"/>
          </a:xfrm>
        </p:spPr>
        <p:txBody>
          <a:bodyPr>
            <a:normAutofit/>
          </a:bodyPr>
          <a:lstStyle/>
          <a:p>
            <a:pPr indent="0">
              <a:buNone/>
              <a:defRPr/>
            </a:pPr>
            <a:r>
              <a:rPr lang="nl-NL" dirty="0"/>
              <a:t>Anderzijds helpen de talrijke vluchtige secundaire metabolieten de plantenteler ook. </a:t>
            </a:r>
          </a:p>
          <a:p>
            <a:pPr indent="0">
              <a:buNone/>
              <a:defRPr/>
            </a:pPr>
            <a:endParaRPr lang="nl-NL" dirty="0"/>
          </a:p>
          <a:p>
            <a:pPr indent="0">
              <a:buNone/>
              <a:defRPr/>
            </a:pPr>
            <a:r>
              <a:rPr lang="nl-NL" dirty="0"/>
              <a:t>Wanneer een plant aangetast wordt door een belager, komen vele van deze stoffen vrij in de lucht. </a:t>
            </a:r>
          </a:p>
          <a:p>
            <a:pPr indent="0">
              <a:buNone/>
              <a:defRPr/>
            </a:pPr>
            <a:endParaRPr lang="nl-NL" dirty="0"/>
          </a:p>
          <a:p>
            <a:pPr indent="0">
              <a:buNone/>
              <a:defRPr/>
            </a:pPr>
            <a:r>
              <a:rPr lang="nl-NL" dirty="0"/>
              <a:t>Gespecialiseerde natuurlijke vijanden merken deze stoffen op en komen aangevlogen, omdat ze geleerd hebben dat hun prooi of gastheer dan ook aanwezig is</a:t>
            </a:r>
          </a:p>
        </p:txBody>
      </p:sp>
      <p:pic>
        <p:nvPicPr>
          <p:cNvPr id="2" name="Afbeelding 1">
            <a:extLst>
              <a:ext uri="{FF2B5EF4-FFF2-40B4-BE49-F238E27FC236}">
                <a16:creationId xmlns:a16="http://schemas.microsoft.com/office/drawing/2014/main" id="{E175E303-391F-18B9-A5A2-AE5FE06BF834}"/>
              </a:ext>
            </a:extLst>
          </p:cNvPr>
          <p:cNvPicPr>
            <a:picLocks noChangeAspect="1"/>
          </p:cNvPicPr>
          <p:nvPr/>
        </p:nvPicPr>
        <p:blipFill>
          <a:blip r:embed="rId3"/>
          <a:stretch>
            <a:fillRect/>
          </a:stretch>
        </p:blipFill>
        <p:spPr>
          <a:xfrm>
            <a:off x="7396088" y="5069841"/>
            <a:ext cx="4661609" cy="1579296"/>
          </a:xfrm>
          <a:prstGeom prst="rect">
            <a:avLst/>
          </a:prstGeom>
        </p:spPr>
      </p:pic>
    </p:spTree>
    <p:extLst>
      <p:ext uri="{BB962C8B-B14F-4D97-AF65-F5344CB8AC3E}">
        <p14:creationId xmlns:p14="http://schemas.microsoft.com/office/powerpoint/2010/main" val="2944354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666C-8536-0053-0526-2959942D8770}"/>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4AF971A0-1DCF-860C-3AAC-C222AC82059B}"/>
              </a:ext>
            </a:extLst>
          </p:cNvPr>
          <p:cNvPicPr>
            <a:picLocks noGrp="1" noChangeAspect="1"/>
          </p:cNvPicPr>
          <p:nvPr>
            <p:ph idx="1"/>
          </p:nvPr>
        </p:nvPicPr>
        <p:blipFill>
          <a:blip r:embed="rId3"/>
          <a:stretch>
            <a:fillRect/>
          </a:stretch>
        </p:blipFill>
        <p:spPr>
          <a:xfrm>
            <a:off x="1203536" y="2025070"/>
            <a:ext cx="6270690" cy="4073018"/>
          </a:xfrm>
        </p:spPr>
      </p:pic>
      <p:sp>
        <p:nvSpPr>
          <p:cNvPr id="4" name="Tekstvak 3">
            <a:extLst>
              <a:ext uri="{FF2B5EF4-FFF2-40B4-BE49-F238E27FC236}">
                <a16:creationId xmlns:a16="http://schemas.microsoft.com/office/drawing/2014/main" id="{7A66F5A0-BDDE-E7CB-3745-DC606CE2468E}"/>
              </a:ext>
            </a:extLst>
          </p:cNvPr>
          <p:cNvSpPr txBox="1"/>
          <p:nvPr/>
        </p:nvSpPr>
        <p:spPr>
          <a:xfrm>
            <a:off x="1483360" y="1435854"/>
            <a:ext cx="6096000" cy="523220"/>
          </a:xfrm>
          <a:prstGeom prst="rect">
            <a:avLst/>
          </a:prstGeom>
          <a:noFill/>
        </p:spPr>
        <p:txBody>
          <a:bodyPr wrap="square">
            <a:spAutoFit/>
          </a:bodyPr>
          <a:lstStyle/>
          <a:p>
            <a:r>
              <a:rPr lang="nl-NL" sz="2800" b="1" dirty="0"/>
              <a:t>Huiswerk les 1 </a:t>
            </a:r>
          </a:p>
        </p:txBody>
      </p:sp>
    </p:spTree>
    <p:extLst>
      <p:ext uri="{BB962C8B-B14F-4D97-AF65-F5344CB8AC3E}">
        <p14:creationId xmlns:p14="http://schemas.microsoft.com/office/powerpoint/2010/main" val="29409608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DC639-783D-67D2-BEFD-ECF84ECCFFE9}"/>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DFE43C1F-6397-1BA5-13CA-37C0F18D714E}"/>
              </a:ext>
            </a:extLst>
          </p:cNvPr>
          <p:cNvPicPr>
            <a:picLocks noGrp="1" noChangeAspect="1"/>
          </p:cNvPicPr>
          <p:nvPr>
            <p:ph idx="1"/>
          </p:nvPr>
        </p:nvPicPr>
        <p:blipFill>
          <a:blip r:embed="rId3"/>
          <a:stretch>
            <a:fillRect/>
          </a:stretch>
        </p:blipFill>
        <p:spPr>
          <a:xfrm>
            <a:off x="1025965" y="1832340"/>
            <a:ext cx="6656983" cy="4143157"/>
          </a:xfrm>
        </p:spPr>
      </p:pic>
      <p:sp>
        <p:nvSpPr>
          <p:cNvPr id="4" name="Tekstvak 3">
            <a:extLst>
              <a:ext uri="{FF2B5EF4-FFF2-40B4-BE49-F238E27FC236}">
                <a16:creationId xmlns:a16="http://schemas.microsoft.com/office/drawing/2014/main" id="{6F280D1F-53E8-1844-8A3E-2DD323C137A7}"/>
              </a:ext>
            </a:extLst>
          </p:cNvPr>
          <p:cNvSpPr txBox="1"/>
          <p:nvPr/>
        </p:nvSpPr>
        <p:spPr>
          <a:xfrm>
            <a:off x="1025965" y="1263134"/>
            <a:ext cx="6096000" cy="523220"/>
          </a:xfrm>
          <a:prstGeom prst="rect">
            <a:avLst/>
          </a:prstGeom>
          <a:noFill/>
        </p:spPr>
        <p:txBody>
          <a:bodyPr wrap="square">
            <a:spAutoFit/>
          </a:bodyPr>
          <a:lstStyle/>
          <a:p>
            <a:r>
              <a:rPr lang="nl-NL" sz="2800" b="1" dirty="0"/>
              <a:t>Huiswerk les 1 </a:t>
            </a:r>
          </a:p>
        </p:txBody>
      </p:sp>
    </p:spTree>
    <p:extLst>
      <p:ext uri="{BB962C8B-B14F-4D97-AF65-F5344CB8AC3E}">
        <p14:creationId xmlns:p14="http://schemas.microsoft.com/office/powerpoint/2010/main" val="333829647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4DCB-F251-8425-9D59-A1B77C3CAD6C}"/>
            </a:ext>
          </a:extLst>
        </p:cNvPr>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232E49AC-F31E-B88A-4FDC-895C3C0DB935}"/>
              </a:ext>
            </a:extLst>
          </p:cNvPr>
          <p:cNvPicPr>
            <a:picLocks noGrp="1" noChangeAspect="1"/>
          </p:cNvPicPr>
          <p:nvPr>
            <p:ph idx="1"/>
          </p:nvPr>
        </p:nvPicPr>
        <p:blipFill>
          <a:blip r:embed="rId3"/>
          <a:stretch>
            <a:fillRect/>
          </a:stretch>
        </p:blipFill>
        <p:spPr>
          <a:xfrm>
            <a:off x="1260093" y="2113412"/>
            <a:ext cx="7118593" cy="4284041"/>
          </a:xfrm>
        </p:spPr>
      </p:pic>
      <p:sp>
        <p:nvSpPr>
          <p:cNvPr id="4" name="Tekstvak 3">
            <a:extLst>
              <a:ext uri="{FF2B5EF4-FFF2-40B4-BE49-F238E27FC236}">
                <a16:creationId xmlns:a16="http://schemas.microsoft.com/office/drawing/2014/main" id="{E280BA6F-F88D-5BAF-2911-2E7A7B0F65EA}"/>
              </a:ext>
            </a:extLst>
          </p:cNvPr>
          <p:cNvSpPr txBox="1"/>
          <p:nvPr/>
        </p:nvSpPr>
        <p:spPr>
          <a:xfrm>
            <a:off x="1260093" y="1527294"/>
            <a:ext cx="6096000" cy="523220"/>
          </a:xfrm>
          <a:prstGeom prst="rect">
            <a:avLst/>
          </a:prstGeom>
          <a:noFill/>
        </p:spPr>
        <p:txBody>
          <a:bodyPr wrap="square">
            <a:spAutoFit/>
          </a:bodyPr>
          <a:lstStyle/>
          <a:p>
            <a:r>
              <a:rPr lang="nl-NL" sz="2800" b="1" dirty="0"/>
              <a:t>Huiswerk les 1 </a:t>
            </a:r>
          </a:p>
        </p:txBody>
      </p:sp>
    </p:spTree>
    <p:extLst>
      <p:ext uri="{BB962C8B-B14F-4D97-AF65-F5344CB8AC3E}">
        <p14:creationId xmlns:p14="http://schemas.microsoft.com/office/powerpoint/2010/main" val="389611098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Vragen les 2</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fontScale="92500" lnSpcReduction="10000"/>
          </a:bodyPr>
          <a:lstStyle/>
          <a:p>
            <a:pPr marL="457200" indent="-457200">
              <a:buFont typeface="+mj-lt"/>
              <a:buAutoNum type="arabicPeriod"/>
              <a:defRPr/>
            </a:pPr>
            <a:r>
              <a:rPr lang="nl-NL" dirty="0"/>
              <a:t>Wat is een plantenschimmel?.</a:t>
            </a:r>
          </a:p>
          <a:p>
            <a:pPr marL="457200" indent="-457200">
              <a:buFont typeface="+mj-lt"/>
              <a:buAutoNum type="arabicPeriod"/>
              <a:defRPr/>
            </a:pPr>
            <a:r>
              <a:rPr lang="nl-NL" dirty="0"/>
              <a:t>Hoe verspreiden plantenschimmels zich?.</a:t>
            </a:r>
          </a:p>
          <a:p>
            <a:pPr marL="457200" indent="-457200">
              <a:buFont typeface="+mj-lt"/>
              <a:buAutoNum type="arabicPeriod"/>
              <a:defRPr/>
            </a:pPr>
            <a:r>
              <a:rPr lang="nl-NL" dirty="0"/>
              <a:t>Welke schade kunnen schimmels aanrichten bij planten? </a:t>
            </a:r>
          </a:p>
          <a:p>
            <a:pPr marL="457200" indent="-457200">
              <a:buFont typeface="+mj-lt"/>
              <a:buAutoNum type="arabicPeriod"/>
              <a:defRPr/>
            </a:pPr>
            <a:r>
              <a:rPr lang="nl-NL" dirty="0"/>
              <a:t>Wat zijn enkele voorbeelden van plantenschimmels?</a:t>
            </a:r>
          </a:p>
          <a:p>
            <a:pPr marL="457200" indent="-457200">
              <a:buFont typeface="+mj-lt"/>
              <a:buAutoNum type="arabicPeriod"/>
              <a:defRPr/>
            </a:pPr>
            <a:r>
              <a:rPr lang="nl-NL" dirty="0"/>
              <a:t>Hoe kun je voorkomen dat een plant wordt geïnfecteerd door schimmels? </a:t>
            </a:r>
          </a:p>
          <a:p>
            <a:pPr marL="457200" indent="-457200">
              <a:buFont typeface="+mj-lt"/>
              <a:buAutoNum type="arabicPeriod"/>
              <a:defRPr/>
            </a:pPr>
            <a:r>
              <a:rPr lang="nl-NL" dirty="0"/>
              <a:t>Waarom zijn vochtige omstandigheden vaak een probleem voor schimmelinfecties?</a:t>
            </a:r>
          </a:p>
          <a:p>
            <a:pPr marL="457200" indent="-457200">
              <a:buFont typeface="+mj-lt"/>
              <a:buAutoNum type="arabicPeriod"/>
              <a:defRPr/>
            </a:pPr>
            <a:r>
              <a:rPr lang="nl-NL" dirty="0"/>
              <a:t>Hoe herkennen telers een schimmelinfectie bij planten?.</a:t>
            </a:r>
          </a:p>
          <a:p>
            <a:pPr marL="457200" indent="-457200">
              <a:buFont typeface="+mj-lt"/>
              <a:buAutoNum type="arabicPeriod"/>
              <a:defRPr/>
            </a:pPr>
            <a:r>
              <a:rPr lang="nl-NL" dirty="0"/>
              <a:t>Welke rol speelt de bodem bij het ontstaan van schimmelinfecties? </a:t>
            </a:r>
          </a:p>
          <a:p>
            <a:pPr marL="457200" indent="-457200">
              <a:buFont typeface="+mj-lt"/>
              <a:buAutoNum type="arabicPeriod"/>
              <a:defRPr/>
            </a:pPr>
            <a:r>
              <a:rPr lang="nl-NL" dirty="0"/>
              <a:t>Kunnen alle schimmels planten ziek maken?</a:t>
            </a:r>
          </a:p>
        </p:txBody>
      </p:sp>
    </p:spTree>
    <p:extLst>
      <p:ext uri="{BB962C8B-B14F-4D97-AF65-F5344CB8AC3E}">
        <p14:creationId xmlns:p14="http://schemas.microsoft.com/office/powerpoint/2010/main" val="91411255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Vragen les 2</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03680"/>
            <a:ext cx="7597416" cy="4450079"/>
          </a:xfrm>
        </p:spPr>
        <p:txBody>
          <a:bodyPr>
            <a:noAutofit/>
          </a:bodyPr>
          <a:lstStyle/>
          <a:p>
            <a:pPr marL="457200" indent="-457200">
              <a:buFont typeface="+mj-lt"/>
              <a:buAutoNum type="arabicPeriod" startAt="10"/>
              <a:defRPr/>
            </a:pPr>
            <a:r>
              <a:rPr lang="nl-NL" sz="1800" dirty="0"/>
              <a:t>Wat zijn sporen bij schimmels, en waarom zijn ze belangrijk?</a:t>
            </a:r>
          </a:p>
          <a:p>
            <a:pPr marL="457200" indent="-457200">
              <a:buFont typeface="+mj-lt"/>
              <a:buAutoNum type="arabicPeriod" startAt="10"/>
              <a:defRPr/>
            </a:pPr>
            <a:r>
              <a:rPr lang="nl-NL" sz="1800" dirty="0"/>
              <a:t>Wat is het verschil tussen een echte en een valse meeldauw?</a:t>
            </a:r>
          </a:p>
          <a:p>
            <a:pPr marL="457200" indent="-457200">
              <a:buFont typeface="+mj-lt"/>
              <a:buAutoNum type="arabicPeriod" startAt="10"/>
              <a:defRPr/>
            </a:pPr>
            <a:r>
              <a:rPr lang="nl-NL" sz="1800" dirty="0"/>
              <a:t>Welke invloed hebben schimmels op de voedselproductie?.</a:t>
            </a:r>
          </a:p>
          <a:p>
            <a:pPr marL="457200" indent="-457200">
              <a:buFont typeface="+mj-lt"/>
              <a:buAutoNum type="arabicPeriod" startAt="10"/>
              <a:defRPr/>
            </a:pPr>
            <a:r>
              <a:rPr lang="nl-NL" sz="1800" dirty="0"/>
              <a:t>Waarom is goede ventilatie in een kas belangrijk om schimmelinfecties te voorkomen.</a:t>
            </a:r>
          </a:p>
          <a:p>
            <a:pPr marL="457200" indent="-457200">
              <a:buFont typeface="+mj-lt"/>
              <a:buAutoNum type="arabicPeriod" startAt="10"/>
              <a:defRPr/>
            </a:pPr>
            <a:r>
              <a:rPr lang="nl-NL" sz="1800" dirty="0"/>
              <a:t>Hoe beïnvloeden chemische schimmelbestrijdingsmiddelen het milieu?.</a:t>
            </a:r>
          </a:p>
          <a:p>
            <a:pPr marL="457200" indent="-457200">
              <a:buFont typeface="+mj-lt"/>
              <a:buAutoNum type="arabicPeriod" startAt="10"/>
              <a:defRPr/>
            </a:pPr>
            <a:r>
              <a:rPr lang="nl-NL" sz="1800" dirty="0"/>
              <a:t>Wat zijn symptomen van </a:t>
            </a:r>
            <a:r>
              <a:rPr lang="nl-NL" sz="1800" dirty="0" err="1"/>
              <a:t>Botrytis</a:t>
            </a:r>
            <a:r>
              <a:rPr lang="nl-NL" sz="1800" dirty="0"/>
              <a:t> (grijze schimmel) bij planten? </a:t>
            </a:r>
          </a:p>
          <a:p>
            <a:pPr marL="457200" indent="-457200">
              <a:buFont typeface="+mj-lt"/>
              <a:buAutoNum type="arabicPeriod" startAt="10"/>
              <a:defRPr/>
            </a:pPr>
            <a:r>
              <a:rPr lang="nl-NL" sz="1800" dirty="0"/>
              <a:t>Waarom kunnen zieke bladeren het beste direct worden verwijderd?.</a:t>
            </a:r>
          </a:p>
          <a:p>
            <a:pPr marL="457200" indent="-457200">
              <a:buFont typeface="+mj-lt"/>
              <a:buAutoNum type="arabicPeriod" startAt="10"/>
              <a:defRPr/>
            </a:pPr>
            <a:r>
              <a:rPr lang="nl-NL" sz="1800" dirty="0"/>
              <a:t>Hoe helpt composteren bij het voorkomen van schimmelinfecties in planten?</a:t>
            </a:r>
          </a:p>
          <a:p>
            <a:pPr marL="457200" indent="-457200">
              <a:buFont typeface="+mj-lt"/>
              <a:buAutoNum type="arabicPeriod" startAt="10"/>
              <a:defRPr/>
            </a:pPr>
            <a:r>
              <a:rPr lang="nl-NL" sz="1800" dirty="0"/>
              <a:t>Waarom zijn sommige schimmels resistent tegen bestrijdingsmiddelen?</a:t>
            </a:r>
          </a:p>
          <a:p>
            <a:pPr marL="457200" indent="-457200">
              <a:buFont typeface="+mj-lt"/>
              <a:buAutoNum type="arabicPeriod" startAt="10"/>
              <a:defRPr/>
            </a:pPr>
            <a:r>
              <a:rPr lang="nl-NL" sz="1800" dirty="0"/>
              <a:t>Hoe kan wisselteelt helpen bij het beheersen van schimmelinfecties?</a:t>
            </a:r>
          </a:p>
          <a:p>
            <a:pPr marL="457200" indent="-457200">
              <a:buFont typeface="+mj-lt"/>
              <a:buAutoNum type="arabicPeriod" startAt="10"/>
              <a:defRPr/>
            </a:pPr>
            <a:r>
              <a:rPr lang="nl-NL" sz="1800" dirty="0"/>
              <a:t>Waarom kunnen planten in slechte groeiomstandigheden (zoals weinig licht) gevoeliger zijn voor schimmelinfecties?.</a:t>
            </a:r>
          </a:p>
        </p:txBody>
      </p:sp>
    </p:spTree>
    <p:extLst>
      <p:ext uri="{BB962C8B-B14F-4D97-AF65-F5344CB8AC3E}">
        <p14:creationId xmlns:p14="http://schemas.microsoft.com/office/powerpoint/2010/main" val="417221213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26AB-5C2A-67D9-5A27-83F1B008D34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B3BCB66-C8E4-3AC5-EE8A-40DDC7794236}"/>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les 3 </a:t>
            </a:r>
          </a:p>
        </p:txBody>
      </p:sp>
      <p:sp>
        <p:nvSpPr>
          <p:cNvPr id="2" name="Rectangle 1">
            <a:extLst>
              <a:ext uri="{FF2B5EF4-FFF2-40B4-BE49-F238E27FC236}">
                <a16:creationId xmlns:a16="http://schemas.microsoft.com/office/drawing/2014/main" id="{9C7C927D-E4B2-5F54-9642-A0249EFA2986}"/>
              </a:ext>
            </a:extLst>
          </p:cNvPr>
          <p:cNvSpPr>
            <a:spLocks noGrp="1" noChangeArrowheads="1"/>
          </p:cNvSpPr>
          <p:nvPr>
            <p:ph idx="1"/>
          </p:nvPr>
        </p:nvSpPr>
        <p:spPr bwMode="auto">
          <a:xfrm>
            <a:off x="1079500" y="2017742"/>
            <a:ext cx="95504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komt een plantenvirus een plant binnen?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insecten kunnen een plantenvirus verspreiden?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 je aan een plant zien dat deze door een virus is geïnfecteerd?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gebeurt er in een plantencel als een virus binnenkomt?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verspreidt een plantenvirus zich van cel naar cel in een plant?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plantenvirussen door zaden worden overgedragen?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rol spelen bladluizen bij de verspreiding van plantenvirussen?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 je verspreiding van een plantenvirus in een kas voorkomen?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Waarom is het belangrijk om gereedschap schoon te maken bij het werken met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voorbeeld van een bekend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kunnen resistente planten helpen tegen plantenvirussen?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Welke symptomen kunnen duiden op een plantenvirus?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planten zichzelf verdedigen tegen virussen?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Waarom zijn gezonde planten minder vatbaar voor virussen? </a:t>
            </a:r>
          </a:p>
        </p:txBody>
      </p:sp>
    </p:spTree>
    <p:extLst>
      <p:ext uri="{BB962C8B-B14F-4D97-AF65-F5344CB8AC3E}">
        <p14:creationId xmlns:p14="http://schemas.microsoft.com/office/powerpoint/2010/main" val="80857693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29D4-95B3-E281-03F6-5B0781D0C60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FFEEF21B-79AD-0755-56F0-A7A9C2D26A5F}"/>
              </a:ext>
            </a:extLst>
          </p:cNvPr>
          <p:cNvSpPr>
            <a:spLocks noGrp="1" noChangeArrowheads="1"/>
          </p:cNvSpPr>
          <p:nvPr>
            <p:ph type="title"/>
          </p:nvPr>
        </p:nvSpPr>
        <p:spPr>
          <a:xfrm>
            <a:off x="1079224" y="592001"/>
            <a:ext cx="7886700" cy="996950"/>
          </a:xfrm>
        </p:spPr>
        <p:txBody>
          <a:bodyPr/>
          <a:lstStyle/>
          <a:p>
            <a:pPr eaLnBrk="1" hangingPunct="1"/>
            <a:r>
              <a:rPr lang="nl-NL" altLang="nl-NL" b="1"/>
              <a:t>Verwerkingsvraag les 3</a:t>
            </a:r>
            <a:endParaRPr lang="nl-NL" altLang="nl-NL" b="1" dirty="0"/>
          </a:p>
        </p:txBody>
      </p:sp>
      <p:sp>
        <p:nvSpPr>
          <p:cNvPr id="7171" name="Tijdelijke aanduiding voor inhoud 2">
            <a:extLst>
              <a:ext uri="{FF2B5EF4-FFF2-40B4-BE49-F238E27FC236}">
                <a16:creationId xmlns:a16="http://schemas.microsoft.com/office/drawing/2014/main" id="{16D0B273-DD5B-15F6-7879-FCFE3117B0F9}"/>
              </a:ext>
            </a:extLst>
          </p:cNvPr>
          <p:cNvSpPr>
            <a:spLocks noGrp="1" noChangeArrowheads="1"/>
          </p:cNvSpPr>
          <p:nvPr>
            <p:ph idx="1"/>
          </p:nvPr>
        </p:nvSpPr>
        <p:spPr>
          <a:xfrm>
            <a:off x="1079224" y="1910876"/>
            <a:ext cx="6651494" cy="4738260"/>
          </a:xfrm>
        </p:spPr>
        <p:txBody>
          <a:bodyPr>
            <a:normAutofit/>
          </a:bodyPr>
          <a:lstStyle/>
          <a:p>
            <a:pPr marL="457200" indent="-457200">
              <a:buFont typeface="+mj-lt"/>
              <a:buAutoNum type="arabicPeriod" startAt="16"/>
              <a:defRPr/>
            </a:pPr>
            <a:r>
              <a:rPr lang="nl-NL" dirty="0"/>
              <a:t>Schrijf op hoe ze op je (stage) bedrijf of </a:t>
            </a:r>
            <a:r>
              <a:rPr lang="nl-NL"/>
              <a:t>vorige stagebedrijf </a:t>
            </a:r>
            <a:r>
              <a:rPr lang="nl-NL" dirty="0"/>
              <a:t>virussen proberen te voorkomen en verspreiding proberen tegen te gaan </a:t>
            </a:r>
          </a:p>
        </p:txBody>
      </p:sp>
    </p:spTree>
    <p:extLst>
      <p:ext uri="{BB962C8B-B14F-4D97-AF65-F5344CB8AC3E}">
        <p14:creationId xmlns:p14="http://schemas.microsoft.com/office/powerpoint/2010/main" val="35785161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8DBC-6720-F0BD-687D-D06E6567B77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3E26E31-7684-1EC0-7CC4-E1DC26ABDA55}"/>
              </a:ext>
            </a:extLst>
          </p:cNvPr>
          <p:cNvSpPr>
            <a:spLocks noGrp="1" noChangeArrowheads="1"/>
          </p:cNvSpPr>
          <p:nvPr>
            <p:ph type="title"/>
          </p:nvPr>
        </p:nvSpPr>
        <p:spPr>
          <a:xfrm>
            <a:off x="1079224" y="592001"/>
            <a:ext cx="7886700" cy="996950"/>
          </a:xfrm>
        </p:spPr>
        <p:txBody>
          <a:bodyPr/>
          <a:lstStyle/>
          <a:p>
            <a:pPr eaLnBrk="1" hangingPunct="1"/>
            <a:r>
              <a:rPr lang="nl-NL" altLang="nl-NL" b="1" dirty="0"/>
              <a:t>Vragen les4</a:t>
            </a:r>
          </a:p>
        </p:txBody>
      </p:sp>
      <p:sp>
        <p:nvSpPr>
          <p:cNvPr id="2" name="Rectangle 1">
            <a:extLst>
              <a:ext uri="{FF2B5EF4-FFF2-40B4-BE49-F238E27FC236}">
                <a16:creationId xmlns:a16="http://schemas.microsoft.com/office/drawing/2014/main" id="{9909ED7A-7DB1-BD12-B16E-56FDCE8CA232}"/>
              </a:ext>
            </a:extLst>
          </p:cNvPr>
          <p:cNvSpPr>
            <a:spLocks noGrp="1" noChangeArrowheads="1"/>
          </p:cNvSpPr>
          <p:nvPr>
            <p:ph idx="1"/>
          </p:nvPr>
        </p:nvSpPr>
        <p:spPr bwMode="auto">
          <a:xfrm>
            <a:off x="1079500" y="2571740"/>
            <a:ext cx="857345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plantenbacterie?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noemen we het proces waarbij een bacterie zich deelt?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doet een plantenbacterie meestal voor de plant?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plantenbacteriën ziektes veroorzaken bij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noem je de ziekte die door de bacterie </a:t>
            </a:r>
            <a:r>
              <a:rPr kumimoji="0" lang="nl-NL" altLang="nl-NL" sz="1800" b="0" i="1" u="none" strike="noStrike" cap="none" normalizeH="0" baseline="0" dirty="0">
                <a:ln>
                  <a:noFill/>
                </a:ln>
                <a:solidFill>
                  <a:schemeClr val="tx1"/>
                </a:solidFill>
                <a:effectLst/>
                <a:latin typeface="Arial" panose="020B0604020202020204" pitchFamily="34" charset="0"/>
              </a:rPr>
              <a:t>Agrobacterium </a:t>
            </a:r>
            <a:r>
              <a:rPr kumimoji="0" lang="nl-NL" altLang="nl-NL" sz="1800" b="0" i="1" u="none" strike="noStrike" cap="none" normalizeH="0" baseline="0" dirty="0" err="1">
                <a:ln>
                  <a:noFill/>
                </a:ln>
                <a:solidFill>
                  <a:schemeClr val="tx1"/>
                </a:solidFill>
                <a:effectLst/>
                <a:latin typeface="Arial" panose="020B0604020202020204" pitchFamily="34" charset="0"/>
              </a:rPr>
              <a:t>tumefaciens</a:t>
            </a:r>
            <a:r>
              <a:rPr kumimoji="0" lang="nl-NL" altLang="nl-NL" sz="1800" b="0" i="0" u="none" strike="noStrike" cap="none" normalizeH="0" baseline="0" dirty="0">
                <a:ln>
                  <a:noFill/>
                </a:ln>
                <a:solidFill>
                  <a:schemeClr val="tx1"/>
                </a:solidFill>
                <a:effectLst/>
                <a:latin typeface="Arial" panose="020B0604020202020204" pitchFamily="34" charset="0"/>
              </a:rPr>
              <a:t> wordt veroorzaakt?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voor soort planten worden vaak aangetast door bacteriën?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kunnen bacteriën zich verspreiden van de ene plant naar de andere?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veelvoorkomend symptoom van een bacteriële infectie bij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Hoe kan een </a:t>
            </a:r>
            <a:r>
              <a:rPr lang="nl-NL" altLang="nl-NL" sz="1800" dirty="0">
                <a:solidFill>
                  <a:schemeClr val="tx1"/>
                </a:solidFill>
                <a:latin typeface="Arial" panose="020B0604020202020204" pitchFamily="34" charset="0"/>
              </a:rPr>
              <a:t>kweker</a:t>
            </a:r>
            <a:r>
              <a:rPr kumimoji="0" lang="nl-NL" altLang="nl-NL" sz="1800" b="0" i="0" u="none" strike="noStrike" cap="none" normalizeH="0" baseline="0" dirty="0">
                <a:ln>
                  <a:noFill/>
                </a:ln>
                <a:solidFill>
                  <a:schemeClr val="tx1"/>
                </a:solidFill>
                <a:effectLst/>
                <a:latin typeface="Arial" panose="020B0604020202020204" pitchFamily="34" charset="0"/>
              </a:rPr>
              <a:t> een bacteriële infectie op een plant herkennen?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800" b="0" i="0" u="none" strike="noStrike" cap="none" normalizeH="0" baseline="0" dirty="0">
                <a:ln>
                  <a:noFill/>
                </a:ln>
                <a:solidFill>
                  <a:schemeClr val="tx1"/>
                </a:solidFill>
                <a:effectLst/>
                <a:latin typeface="Arial" panose="020B0604020202020204" pitchFamily="34" charset="0"/>
              </a:rPr>
              <a:t>Kunnen bacteriën ook nuttig zijn voor planten? Zo ja, op welke manier? </a:t>
            </a:r>
          </a:p>
        </p:txBody>
      </p:sp>
    </p:spTree>
    <p:extLst>
      <p:ext uri="{BB962C8B-B14F-4D97-AF65-F5344CB8AC3E}">
        <p14:creationId xmlns:p14="http://schemas.microsoft.com/office/powerpoint/2010/main" val="36995402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13C49-11B2-7F90-3B72-4E095B8B119F}"/>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B21CC15B-D007-857F-A89E-D6EB341D06C7}"/>
              </a:ext>
            </a:extLst>
          </p:cNvPr>
          <p:cNvSpPr>
            <a:spLocks noGrp="1" noChangeArrowheads="1"/>
          </p:cNvSpPr>
          <p:nvPr>
            <p:ph type="title"/>
          </p:nvPr>
        </p:nvSpPr>
        <p:spPr>
          <a:xfrm>
            <a:off x="1079224" y="592001"/>
            <a:ext cx="7886700" cy="996950"/>
          </a:xfrm>
        </p:spPr>
        <p:txBody>
          <a:bodyPr/>
          <a:lstStyle/>
          <a:p>
            <a:pPr eaLnBrk="1" hangingPunct="1"/>
            <a:r>
              <a:rPr lang="nl-NL" altLang="nl-NL" b="1" dirty="0"/>
              <a:t>Vragen les 4</a:t>
            </a:r>
          </a:p>
        </p:txBody>
      </p:sp>
      <p:sp>
        <p:nvSpPr>
          <p:cNvPr id="2" name="Rectangle 1">
            <a:extLst>
              <a:ext uri="{FF2B5EF4-FFF2-40B4-BE49-F238E27FC236}">
                <a16:creationId xmlns:a16="http://schemas.microsoft.com/office/drawing/2014/main" id="{CDC18485-C639-4918-5088-4B0371DA9596}"/>
              </a:ext>
            </a:extLst>
          </p:cNvPr>
          <p:cNvSpPr>
            <a:spLocks noGrp="1" noChangeArrowheads="1"/>
          </p:cNvSpPr>
          <p:nvPr>
            <p:ph idx="1"/>
          </p:nvPr>
        </p:nvSpPr>
        <p:spPr bwMode="auto">
          <a:xfrm>
            <a:off x="1079500" y="2433240"/>
            <a:ext cx="803862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Wat is het verschil tussen een bacteriële infectie en een virale infectie bij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Hoe kan een plant zich verdedigen tegen bacteriën?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Wat is een voorbeeld van een plant die vaak wordt aangetast door bacteriën?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Welke rol spelen wortels in de verspreiding van bacteriën?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Kunnen bacteriën ook in de grond leven?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Hoe kan een plantenbacterie zich verplaatsen binnen een plant?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Wat is "honingdauw" en wat heeft het te maken met bacteriën?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Wat zijn "symptomen" van een bacteriële infectie bij planten?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Hoe kunnen bacteriën via insecten naar planten worden overgebracht?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800" b="0" i="0" u="none" strike="noStrike" cap="none" normalizeH="0" baseline="0" dirty="0">
                <a:ln>
                  <a:noFill/>
                </a:ln>
                <a:solidFill>
                  <a:schemeClr val="tx1"/>
                </a:solidFill>
                <a:effectLst/>
                <a:latin typeface="Arial" panose="020B0604020202020204" pitchFamily="34" charset="0"/>
              </a:rPr>
              <a:t>Wat is het doel van bacteriën die in symbiose leven met planten? </a:t>
            </a:r>
          </a:p>
        </p:txBody>
      </p:sp>
    </p:spTree>
    <p:extLst>
      <p:ext uri="{BB962C8B-B14F-4D97-AF65-F5344CB8AC3E}">
        <p14:creationId xmlns:p14="http://schemas.microsoft.com/office/powerpoint/2010/main" val="403935072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739E-9C39-6F65-28D5-51ED12E856A3}"/>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2C41428-54F4-F05D-1E30-1248EA67FA17}"/>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les 5</a:t>
            </a:r>
          </a:p>
        </p:txBody>
      </p:sp>
      <p:sp>
        <p:nvSpPr>
          <p:cNvPr id="2" name="Rectangle 1">
            <a:extLst>
              <a:ext uri="{FF2B5EF4-FFF2-40B4-BE49-F238E27FC236}">
                <a16:creationId xmlns:a16="http://schemas.microsoft.com/office/drawing/2014/main" id="{CF83DBC4-F5E3-5F3A-7A36-0FCCD16AD7AC}"/>
              </a:ext>
            </a:extLst>
          </p:cNvPr>
          <p:cNvSpPr>
            <a:spLocks noGrp="1" noChangeArrowheads="1"/>
          </p:cNvSpPr>
          <p:nvPr>
            <p:ph idx="1"/>
          </p:nvPr>
        </p:nvSpPr>
        <p:spPr bwMode="auto">
          <a:xfrm>
            <a:off x="1079224" y="1514078"/>
            <a:ext cx="866394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Wat betekent weerbaar telen?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Waarom is plantweerbaarheid belangrijk?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Noem één manier waarop je de weerbaarheid van een plant kunt vergroten.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Wat is een natuurlijke vijand van een plaaginsect?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Wat doet een gezonde bodem voor de plantweerbaarheid?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Welke rol speelt bemesting bij weerbaar telen?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Noem één voordeel van biologische bestrijding in plaats van chemische bestrijding.</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Hoe kunnen schimmels helpen bij het verhogen van plantweerbaarheid?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Wat zijn natuurlijke middelen die gebruikt kunnen worden bij weerbaar telen?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2000" b="0" i="0" u="none" strike="noStrike" cap="none" normalizeH="0" baseline="0" dirty="0">
                <a:ln>
                  <a:noFill/>
                </a:ln>
                <a:solidFill>
                  <a:schemeClr val="tx1"/>
                </a:solidFill>
                <a:effectLst/>
                <a:latin typeface="Arial" panose="020B0604020202020204" pitchFamily="34" charset="0"/>
              </a:rPr>
              <a:t>Waarom is het belangrijk om te letten op de diversiteit van planten in een teeltomgeving</a:t>
            </a:r>
            <a:r>
              <a:rPr kumimoji="0" lang="nl-NL" altLang="nl-NL"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9815669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5ADB8-0A5C-1ACC-E0CD-ECBA78266E3F}"/>
              </a:ext>
            </a:extLst>
          </p:cNvPr>
          <p:cNvSpPr>
            <a:spLocks noGrp="1"/>
          </p:cNvSpPr>
          <p:nvPr>
            <p:ph type="title"/>
          </p:nvPr>
        </p:nvSpPr>
        <p:spPr/>
        <p:txBody>
          <a:bodyPr/>
          <a:lstStyle/>
          <a:p>
            <a:r>
              <a:rPr lang="nl-NL" dirty="0"/>
              <a:t>De plantbelager en diens vijand</a:t>
            </a:r>
          </a:p>
        </p:txBody>
      </p:sp>
      <p:pic>
        <p:nvPicPr>
          <p:cNvPr id="5" name="Tijdelijke aanduiding voor inhoud 4">
            <a:extLst>
              <a:ext uri="{FF2B5EF4-FFF2-40B4-BE49-F238E27FC236}">
                <a16:creationId xmlns:a16="http://schemas.microsoft.com/office/drawing/2014/main" id="{7E7886C6-602B-E580-FD1F-C0DF604A77E8}"/>
              </a:ext>
            </a:extLst>
          </p:cNvPr>
          <p:cNvPicPr>
            <a:picLocks noGrp="1" noChangeAspect="1"/>
          </p:cNvPicPr>
          <p:nvPr>
            <p:ph idx="1"/>
          </p:nvPr>
        </p:nvPicPr>
        <p:blipFill>
          <a:blip r:embed="rId2"/>
          <a:stretch>
            <a:fillRect/>
          </a:stretch>
        </p:blipFill>
        <p:spPr>
          <a:xfrm>
            <a:off x="904634" y="1930663"/>
            <a:ext cx="4553774" cy="4725745"/>
          </a:xfrm>
        </p:spPr>
      </p:pic>
    </p:spTree>
    <p:extLst>
      <p:ext uri="{BB962C8B-B14F-4D97-AF65-F5344CB8AC3E}">
        <p14:creationId xmlns:p14="http://schemas.microsoft.com/office/powerpoint/2010/main" val="1242170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8F7AB-0E23-9CF1-7466-0C367C2EDD1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B8273CC-65F4-AA3E-310A-5C3B715F43F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les 5</a:t>
            </a:r>
          </a:p>
        </p:txBody>
      </p:sp>
      <p:sp>
        <p:nvSpPr>
          <p:cNvPr id="7171" name="Tijdelijke aanduiding voor inhoud 2">
            <a:extLst>
              <a:ext uri="{FF2B5EF4-FFF2-40B4-BE49-F238E27FC236}">
                <a16:creationId xmlns:a16="http://schemas.microsoft.com/office/drawing/2014/main" id="{589B8247-30A1-EC66-A358-09FF19D010B0}"/>
              </a:ext>
            </a:extLst>
          </p:cNvPr>
          <p:cNvSpPr>
            <a:spLocks noGrp="1" noChangeArrowheads="1"/>
          </p:cNvSpPr>
          <p:nvPr>
            <p:ph idx="1"/>
          </p:nvPr>
        </p:nvSpPr>
        <p:spPr>
          <a:xfrm>
            <a:off x="1079224" y="1910876"/>
            <a:ext cx="7886700" cy="4738260"/>
          </a:xfrm>
        </p:spPr>
        <p:txBody>
          <a:bodyPr>
            <a:normAutofit fontScale="77500" lnSpcReduction="20000"/>
          </a:bodyPr>
          <a:lstStyle/>
          <a:p>
            <a:pPr marL="457200" indent="-457200">
              <a:buFont typeface="+mj-lt"/>
              <a:buAutoNum type="arabicPeriod" startAt="11"/>
              <a:defRPr/>
            </a:pPr>
            <a:r>
              <a:rPr lang="nl-NL" dirty="0"/>
              <a:t>Wat is het verschil tussen plantweerbaarheid en gewasbescherming?</a:t>
            </a:r>
          </a:p>
          <a:p>
            <a:pPr marL="457200" indent="-457200">
              <a:buFont typeface="+mj-lt"/>
              <a:buAutoNum type="arabicPeriod" startAt="11"/>
              <a:defRPr/>
            </a:pPr>
            <a:r>
              <a:rPr lang="nl-NL" dirty="0"/>
              <a:t>Hoe kan de bodemstructuur bijdragen aan een weerbaar teeltsysteem?</a:t>
            </a:r>
          </a:p>
          <a:p>
            <a:pPr marL="457200" indent="-457200">
              <a:buFont typeface="+mj-lt"/>
              <a:buAutoNum type="arabicPeriod" startAt="11"/>
              <a:defRPr/>
            </a:pPr>
            <a:r>
              <a:rPr lang="nl-NL" dirty="0"/>
              <a:t>Welke rol spelen nuttige bodemorganismen in de weerbaarheid van een gewas?</a:t>
            </a:r>
          </a:p>
          <a:p>
            <a:pPr marL="457200" indent="-457200">
              <a:buFont typeface="+mj-lt"/>
              <a:buAutoNum type="arabicPeriod" startAt="11"/>
              <a:defRPr/>
            </a:pPr>
            <a:r>
              <a:rPr lang="nl-NL" dirty="0"/>
              <a:t>Wat zijn de voordelen van een geïntegreerde teeltstrategie (IPM) voor weerbaar telen?</a:t>
            </a:r>
          </a:p>
          <a:p>
            <a:pPr marL="457200" indent="-457200">
              <a:buFont typeface="+mj-lt"/>
              <a:buAutoNum type="arabicPeriod" startAt="11"/>
              <a:defRPr/>
            </a:pPr>
            <a:r>
              <a:rPr lang="nl-NL" dirty="0"/>
              <a:t>Noem drie maatregelen die je kunt nemen om de weerbaarheid van planten te verhogen.</a:t>
            </a:r>
          </a:p>
          <a:p>
            <a:pPr marL="457200" indent="-457200">
              <a:buFont typeface="+mj-lt"/>
              <a:buAutoNum type="arabicPeriod" startAt="11"/>
              <a:defRPr/>
            </a:pPr>
            <a:r>
              <a:rPr lang="nl-NL" dirty="0"/>
              <a:t>Hoe beïnvloedt de genetische variatie van een gewas de weerbaarheid tegen ziekten en plagen?</a:t>
            </a:r>
          </a:p>
          <a:p>
            <a:pPr marL="457200" indent="-457200">
              <a:buFont typeface="+mj-lt"/>
              <a:buAutoNum type="arabicPeriod" startAt="11"/>
              <a:defRPr/>
            </a:pPr>
            <a:r>
              <a:rPr lang="nl-NL" dirty="0"/>
              <a:t>Wat is de relatie tussen de bemestingsstrategie en het risico op plagen en ziekten?</a:t>
            </a:r>
          </a:p>
          <a:p>
            <a:pPr marL="457200" indent="-457200">
              <a:buFont typeface="+mj-lt"/>
              <a:buAutoNum type="arabicPeriod" startAt="11"/>
              <a:defRPr/>
            </a:pPr>
            <a:r>
              <a:rPr lang="nl-NL" dirty="0"/>
              <a:t>Waarom is het belangrijk om zowel preventieve als curatieve maatregelen te combineren bij weerbaar telen?</a:t>
            </a:r>
          </a:p>
          <a:p>
            <a:pPr marL="457200" indent="-457200">
              <a:buFont typeface="+mj-lt"/>
              <a:buAutoNum type="arabicPeriod" startAt="11"/>
              <a:defRPr/>
            </a:pPr>
            <a:r>
              <a:rPr lang="nl-NL" dirty="0"/>
              <a:t>Welke invloed heeft de keuze van groeimedia (bijvoorbeeld kokos of steenwol) op de plantweerbaarheid?</a:t>
            </a:r>
          </a:p>
          <a:p>
            <a:pPr marL="457200" indent="-457200">
              <a:buFont typeface="+mj-lt"/>
              <a:buAutoNum type="arabicPeriod" startAt="11"/>
              <a:defRPr/>
            </a:pPr>
            <a:r>
              <a:rPr lang="nl-NL" dirty="0"/>
              <a:t>Hoe kunnen gewasrotatie en wisselteelt bijdragen aan een weerbaar teeltsysteem?</a:t>
            </a:r>
          </a:p>
        </p:txBody>
      </p:sp>
    </p:spTree>
    <p:extLst>
      <p:ext uri="{BB962C8B-B14F-4D97-AF65-F5344CB8AC3E}">
        <p14:creationId xmlns:p14="http://schemas.microsoft.com/office/powerpoint/2010/main" val="427125844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1025-6139-B87C-1BBB-C6B46318871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696B27BE-86E2-7788-C601-2BB9272E7A28}"/>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les 6</a:t>
            </a:r>
          </a:p>
        </p:txBody>
      </p:sp>
      <p:sp>
        <p:nvSpPr>
          <p:cNvPr id="7171" name="Tijdelijke aanduiding voor inhoud 2">
            <a:extLst>
              <a:ext uri="{FF2B5EF4-FFF2-40B4-BE49-F238E27FC236}">
                <a16:creationId xmlns:a16="http://schemas.microsoft.com/office/drawing/2014/main" id="{77ECA3D2-E174-7E3E-B8A0-E95CF9EE23C3}"/>
              </a:ext>
            </a:extLst>
          </p:cNvPr>
          <p:cNvSpPr>
            <a:spLocks noGrp="1" noChangeArrowheads="1"/>
          </p:cNvSpPr>
          <p:nvPr>
            <p:ph idx="1"/>
          </p:nvPr>
        </p:nvSpPr>
        <p:spPr>
          <a:xfrm>
            <a:off x="1079224" y="1910876"/>
            <a:ext cx="8542296" cy="4738260"/>
          </a:xfrm>
        </p:spPr>
        <p:txBody>
          <a:bodyPr>
            <a:normAutofit fontScale="92500" lnSpcReduction="20000"/>
          </a:bodyPr>
          <a:lstStyle/>
          <a:p>
            <a:pPr marL="457200" indent="-457200">
              <a:buFont typeface="+mj-lt"/>
              <a:buAutoNum type="arabicPeriod"/>
              <a:defRPr/>
            </a:pPr>
            <a:r>
              <a:rPr lang="nl-NL" dirty="0"/>
              <a:t>Wat zijn biostimulanten en waarvoor worden ze gebruikt?</a:t>
            </a:r>
          </a:p>
          <a:p>
            <a:pPr marL="457200" indent="-457200">
              <a:buFont typeface="+mj-lt"/>
              <a:buAutoNum type="arabicPeriod"/>
              <a:defRPr/>
            </a:pPr>
            <a:r>
              <a:rPr lang="nl-NL" dirty="0"/>
              <a:t>Noem twee voorbeelden van biostimulanten die in de landbouw worden toegepast.</a:t>
            </a:r>
          </a:p>
          <a:p>
            <a:pPr marL="457200" indent="-457200">
              <a:buFont typeface="+mj-lt"/>
              <a:buAutoNum type="arabicPeriod"/>
              <a:defRPr/>
            </a:pPr>
            <a:r>
              <a:rPr lang="nl-NL" dirty="0"/>
              <a:t>Hoe kunnen biostimulanten de groei van planten verbeteren?</a:t>
            </a:r>
          </a:p>
          <a:p>
            <a:pPr marL="457200" indent="-457200">
              <a:buFont typeface="+mj-lt"/>
              <a:buAutoNum type="arabicPeriod"/>
              <a:defRPr/>
            </a:pPr>
            <a:r>
              <a:rPr lang="nl-NL" dirty="0"/>
              <a:t>Wat is het verschil tussen biostimulanten en gewasbeschermingsmiddelen?</a:t>
            </a:r>
          </a:p>
          <a:p>
            <a:pPr marL="457200" indent="-457200">
              <a:buFont typeface="+mj-lt"/>
              <a:buAutoNum type="arabicPeriod"/>
              <a:defRPr/>
            </a:pPr>
            <a:r>
              <a:rPr lang="nl-NL" dirty="0"/>
              <a:t>Waarom kiezen sommige telers ervoor om biostimulanten te gebruiken in plaats van chemische middelen?</a:t>
            </a:r>
          </a:p>
          <a:p>
            <a:pPr marL="457200" indent="-457200">
              <a:buFont typeface="+mj-lt"/>
              <a:buAutoNum type="arabicPeriod"/>
              <a:defRPr/>
            </a:pPr>
            <a:r>
              <a:rPr lang="nl-NL" dirty="0"/>
              <a:t>Hoe dragen biostimulanten bij aan een betere bodemgezondheid?</a:t>
            </a:r>
          </a:p>
          <a:p>
            <a:pPr marL="457200" indent="-457200">
              <a:buFont typeface="+mj-lt"/>
              <a:buAutoNum type="arabicPeriod"/>
              <a:defRPr/>
            </a:pPr>
            <a:r>
              <a:rPr lang="nl-NL" dirty="0"/>
              <a:t>Welke factoren in de bodem beïnvloeden de werking van </a:t>
            </a:r>
            <a:r>
              <a:rPr lang="nl-NL" dirty="0" err="1"/>
              <a:t>biostimulanten?Wat</a:t>
            </a:r>
            <a:r>
              <a:rPr lang="nl-NL" dirty="0"/>
              <a:t> is de rol van algen in biostimulanten?</a:t>
            </a:r>
          </a:p>
          <a:p>
            <a:pPr marL="457200" indent="-457200">
              <a:buFont typeface="+mj-lt"/>
              <a:buAutoNum type="arabicPeriod"/>
              <a:defRPr/>
            </a:pPr>
            <a:r>
              <a:rPr lang="nl-NL" dirty="0"/>
              <a:t>Hoe kunnen biostimulanten helpen bij droogteproblemen in de landbouw?</a:t>
            </a:r>
          </a:p>
          <a:p>
            <a:pPr marL="457200" indent="-457200">
              <a:buFont typeface="+mj-lt"/>
              <a:buAutoNum type="arabicPeriod"/>
              <a:defRPr/>
            </a:pPr>
            <a:r>
              <a:rPr lang="nl-NL" dirty="0"/>
              <a:t>Noem een voordeel van het gebruik van biostimulanten voor het milieu.</a:t>
            </a:r>
          </a:p>
          <a:p>
            <a:pPr marL="457200" indent="-457200">
              <a:buFont typeface="+mj-lt"/>
              <a:buAutoNum type="arabicPeriod"/>
              <a:defRPr/>
            </a:pPr>
            <a:r>
              <a:rPr lang="nl-NL" dirty="0"/>
              <a:t>Wat zijn de belangrijkste ingrediënten van een </a:t>
            </a:r>
            <a:r>
              <a:rPr lang="nl-NL" dirty="0" err="1"/>
              <a:t>biostimulant</a:t>
            </a:r>
            <a:r>
              <a:rPr lang="nl-NL" dirty="0"/>
              <a:t>?</a:t>
            </a:r>
          </a:p>
        </p:txBody>
      </p:sp>
    </p:spTree>
    <p:extLst>
      <p:ext uri="{BB962C8B-B14F-4D97-AF65-F5344CB8AC3E}">
        <p14:creationId xmlns:p14="http://schemas.microsoft.com/office/powerpoint/2010/main" val="6228461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D5F4-8482-00BF-B975-6E492DDF931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200C99A-3F04-A527-49E3-0F33F406DEBE}"/>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Huiswerk les 6</a:t>
            </a:r>
          </a:p>
        </p:txBody>
      </p:sp>
      <p:sp>
        <p:nvSpPr>
          <p:cNvPr id="7171" name="Tijdelijke aanduiding voor inhoud 2">
            <a:extLst>
              <a:ext uri="{FF2B5EF4-FFF2-40B4-BE49-F238E27FC236}">
                <a16:creationId xmlns:a16="http://schemas.microsoft.com/office/drawing/2014/main" id="{06042CDD-FDD4-DA6C-3CDC-CBCBADDC0B3A}"/>
              </a:ext>
            </a:extLst>
          </p:cNvPr>
          <p:cNvSpPr>
            <a:spLocks noGrp="1" noChangeArrowheads="1"/>
          </p:cNvSpPr>
          <p:nvPr>
            <p:ph idx="1"/>
          </p:nvPr>
        </p:nvSpPr>
        <p:spPr>
          <a:xfrm>
            <a:off x="1079224" y="1910876"/>
            <a:ext cx="8156216" cy="4738260"/>
          </a:xfrm>
        </p:spPr>
        <p:txBody>
          <a:bodyPr>
            <a:normAutofit fontScale="92500" lnSpcReduction="20000"/>
          </a:bodyPr>
          <a:lstStyle/>
          <a:p>
            <a:pPr marL="457200" indent="-457200">
              <a:buFont typeface="+mj-lt"/>
              <a:buAutoNum type="arabicPeriod" startAt="11"/>
              <a:defRPr/>
            </a:pPr>
            <a:r>
              <a:rPr lang="nl-NL" dirty="0"/>
              <a:t>In welke teelten worden biostimulanten vaak gebruikt?</a:t>
            </a:r>
          </a:p>
          <a:p>
            <a:pPr marL="457200" indent="-457200">
              <a:buFont typeface="+mj-lt"/>
              <a:buAutoNum type="arabicPeriod" startAt="11"/>
              <a:defRPr/>
            </a:pPr>
            <a:r>
              <a:rPr lang="nl-NL" dirty="0"/>
              <a:t>Hoe kunnen biostimulanten de opbrengst van een gewas verhogen?</a:t>
            </a:r>
          </a:p>
          <a:p>
            <a:pPr marL="457200" indent="-457200">
              <a:buFont typeface="+mj-lt"/>
              <a:buAutoNum type="arabicPeriod" startAt="11"/>
              <a:defRPr/>
            </a:pPr>
            <a:r>
              <a:rPr lang="nl-NL" dirty="0"/>
              <a:t>Wat is een nadeel van biostimulanten in vergelijking met traditionele bemesting?</a:t>
            </a:r>
          </a:p>
          <a:p>
            <a:pPr marL="457200" indent="-457200">
              <a:buFont typeface="+mj-lt"/>
              <a:buAutoNum type="arabicPeriod" startAt="11"/>
              <a:defRPr/>
            </a:pPr>
            <a:r>
              <a:rPr lang="nl-NL" dirty="0"/>
              <a:t>Waarom zijn biostimulanten belangrijk voor duurzame landbouw?</a:t>
            </a:r>
          </a:p>
          <a:p>
            <a:pPr marL="457200" indent="-457200">
              <a:buFont typeface="+mj-lt"/>
              <a:buAutoNum type="arabicPeriod" startAt="11"/>
              <a:defRPr/>
            </a:pPr>
            <a:r>
              <a:rPr lang="nl-NL" dirty="0"/>
              <a:t>Hoe kunnen telers bepalen welke biostimulanten geschikt zijn voor hun gewas?</a:t>
            </a:r>
          </a:p>
          <a:p>
            <a:pPr marL="457200" indent="-457200">
              <a:buFont typeface="+mj-lt"/>
              <a:buAutoNum type="arabicPeriod" startAt="11"/>
              <a:defRPr/>
            </a:pPr>
            <a:r>
              <a:rPr lang="nl-NL" dirty="0"/>
              <a:t>Kunnen biostimulanten worden gebruikt in combinatie met kunstmest? Waarom wel of niet?</a:t>
            </a:r>
          </a:p>
          <a:p>
            <a:pPr marL="457200" indent="-457200">
              <a:buFont typeface="+mj-lt"/>
              <a:buAutoNum type="arabicPeriod" startAt="11"/>
              <a:defRPr/>
            </a:pPr>
            <a:r>
              <a:rPr lang="nl-NL" dirty="0"/>
              <a:t>Wat betekent het als een </a:t>
            </a:r>
            <a:r>
              <a:rPr lang="nl-NL" dirty="0" err="1"/>
              <a:t>biostimulant</a:t>
            </a:r>
            <a:r>
              <a:rPr lang="nl-NL" dirty="0"/>
              <a:t> ‘biologisch afbreekbaar’ is?</a:t>
            </a:r>
          </a:p>
          <a:p>
            <a:pPr marL="457200" indent="-457200">
              <a:buFont typeface="+mj-lt"/>
              <a:buAutoNum type="arabicPeriod" startAt="11"/>
              <a:defRPr/>
            </a:pPr>
            <a:r>
              <a:rPr lang="nl-NL" dirty="0"/>
              <a:t>Welke rol spelen bacteriën en schimmels in biostimulanten?</a:t>
            </a:r>
          </a:p>
          <a:p>
            <a:pPr marL="457200" indent="-457200">
              <a:buFont typeface="+mj-lt"/>
              <a:buAutoNum type="arabicPeriod" startAt="11"/>
              <a:defRPr/>
            </a:pPr>
            <a:r>
              <a:rPr lang="nl-NL" dirty="0"/>
              <a:t>Hoe beïnvloeden biostimulanten de wortelontwikkeling van planten?</a:t>
            </a:r>
          </a:p>
        </p:txBody>
      </p:sp>
    </p:spTree>
    <p:extLst>
      <p:ext uri="{BB962C8B-B14F-4D97-AF65-F5344CB8AC3E}">
        <p14:creationId xmlns:p14="http://schemas.microsoft.com/office/powerpoint/2010/main" val="132901338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21648019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95533-6136-D54C-7438-D98D4518AFE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700D04AF-DD0F-7264-7746-F6154E801181}"/>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Jasmonzuur</a:t>
            </a:r>
            <a:endParaRPr lang="nl-NL" altLang="nl-NL" b="1" dirty="0"/>
          </a:p>
        </p:txBody>
      </p:sp>
      <p:sp>
        <p:nvSpPr>
          <p:cNvPr id="7171" name="Tijdelijke aanduiding voor inhoud 2">
            <a:extLst>
              <a:ext uri="{FF2B5EF4-FFF2-40B4-BE49-F238E27FC236}">
                <a16:creationId xmlns:a16="http://schemas.microsoft.com/office/drawing/2014/main" id="{71E38658-3CB4-4AA9-4780-4C2CB23872A6}"/>
              </a:ext>
            </a:extLst>
          </p:cNvPr>
          <p:cNvSpPr>
            <a:spLocks noGrp="1" noChangeArrowheads="1"/>
          </p:cNvSpPr>
          <p:nvPr>
            <p:ph idx="1"/>
          </p:nvPr>
        </p:nvSpPr>
        <p:spPr>
          <a:xfrm>
            <a:off x="1079224" y="1910876"/>
            <a:ext cx="7302776" cy="4738260"/>
          </a:xfrm>
        </p:spPr>
        <p:txBody>
          <a:bodyPr>
            <a:normAutofit/>
          </a:bodyPr>
          <a:lstStyle/>
          <a:p>
            <a:pPr indent="0">
              <a:buNone/>
              <a:defRPr/>
            </a:pPr>
            <a:r>
              <a:rPr lang="nl-NL" dirty="0"/>
              <a:t>De plant “weet” dus wanneer hij wordt aangevreten en niet gewoon is beschadigd.</a:t>
            </a:r>
          </a:p>
          <a:p>
            <a:pPr indent="0">
              <a:buNone/>
              <a:defRPr/>
            </a:pPr>
            <a:endParaRPr lang="nl-NL" dirty="0"/>
          </a:p>
          <a:p>
            <a:pPr indent="0">
              <a:buNone/>
              <a:defRPr/>
            </a:pPr>
            <a:r>
              <a:rPr lang="nl-NL" dirty="0"/>
              <a:t>Hij reageert op het speeksel of verteringsvloeistof die de insecten afscheiden.</a:t>
            </a:r>
          </a:p>
          <a:p>
            <a:pPr indent="0">
              <a:buNone/>
              <a:defRPr/>
            </a:pPr>
            <a:endParaRPr lang="nl-NL" dirty="0"/>
          </a:p>
          <a:p>
            <a:pPr indent="0">
              <a:buNone/>
              <a:defRPr/>
            </a:pPr>
            <a:r>
              <a:rPr lang="nl-NL" dirty="0"/>
              <a:t>De signalering van speeksel zet een hele reeks chemische reacties in cellen in gang.</a:t>
            </a:r>
          </a:p>
          <a:p>
            <a:pPr indent="0">
              <a:buNone/>
              <a:defRPr/>
            </a:pPr>
            <a:endParaRPr lang="nl-NL" dirty="0"/>
          </a:p>
          <a:p>
            <a:pPr indent="0">
              <a:buNone/>
              <a:defRPr/>
            </a:pPr>
            <a:r>
              <a:rPr lang="nl-NL" dirty="0"/>
              <a:t>Uiteindelijk resulteert dit in de </a:t>
            </a:r>
            <a:r>
              <a:rPr lang="nl-NL" dirty="0" err="1"/>
              <a:t>produktie</a:t>
            </a:r>
            <a:r>
              <a:rPr lang="nl-NL" dirty="0"/>
              <a:t> van </a:t>
            </a:r>
            <a:r>
              <a:rPr lang="nl-NL" dirty="0" err="1"/>
              <a:t>jasmonzuur</a:t>
            </a:r>
            <a:endParaRPr lang="nl-NL" dirty="0"/>
          </a:p>
        </p:txBody>
      </p:sp>
      <p:pic>
        <p:nvPicPr>
          <p:cNvPr id="3" name="Afbeelding 2">
            <a:extLst>
              <a:ext uri="{FF2B5EF4-FFF2-40B4-BE49-F238E27FC236}">
                <a16:creationId xmlns:a16="http://schemas.microsoft.com/office/drawing/2014/main" id="{9D47226A-03CF-962D-A3D3-4D887C37C4F0}"/>
              </a:ext>
            </a:extLst>
          </p:cNvPr>
          <p:cNvPicPr>
            <a:picLocks noChangeAspect="1"/>
          </p:cNvPicPr>
          <p:nvPr/>
        </p:nvPicPr>
        <p:blipFill>
          <a:blip r:embed="rId3"/>
          <a:stretch>
            <a:fillRect/>
          </a:stretch>
        </p:blipFill>
        <p:spPr>
          <a:xfrm>
            <a:off x="8290560" y="4419600"/>
            <a:ext cx="3901440" cy="2438400"/>
          </a:xfrm>
          <a:prstGeom prst="rect">
            <a:avLst/>
          </a:prstGeom>
        </p:spPr>
      </p:pic>
    </p:spTree>
    <p:extLst>
      <p:ext uri="{BB962C8B-B14F-4D97-AF65-F5344CB8AC3E}">
        <p14:creationId xmlns:p14="http://schemas.microsoft.com/office/powerpoint/2010/main" val="24141333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8AAA-564F-A375-6060-9BE70A587DE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653DCAA8-A7A2-9CF8-DD03-A67FB49667E1}"/>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Jasmonzuur</a:t>
            </a:r>
            <a:endParaRPr lang="nl-NL" altLang="nl-NL" b="1" dirty="0"/>
          </a:p>
        </p:txBody>
      </p:sp>
      <p:sp>
        <p:nvSpPr>
          <p:cNvPr id="7171" name="Tijdelijke aanduiding voor inhoud 2">
            <a:extLst>
              <a:ext uri="{FF2B5EF4-FFF2-40B4-BE49-F238E27FC236}">
                <a16:creationId xmlns:a16="http://schemas.microsoft.com/office/drawing/2014/main" id="{D95F2788-E425-0054-9FC3-42A68924E566}"/>
              </a:ext>
            </a:extLst>
          </p:cNvPr>
          <p:cNvSpPr>
            <a:spLocks noGrp="1" noChangeArrowheads="1"/>
          </p:cNvSpPr>
          <p:nvPr>
            <p:ph idx="1"/>
          </p:nvPr>
        </p:nvSpPr>
        <p:spPr>
          <a:xfrm>
            <a:off x="1079224" y="1910876"/>
            <a:ext cx="7627896" cy="4738260"/>
          </a:xfrm>
        </p:spPr>
        <p:txBody>
          <a:bodyPr>
            <a:normAutofit/>
          </a:bodyPr>
          <a:lstStyle/>
          <a:p>
            <a:pPr indent="0">
              <a:buNone/>
              <a:defRPr/>
            </a:pPr>
            <a:r>
              <a:rPr lang="nl-NL" dirty="0" err="1"/>
              <a:t>Jasmonzuur</a:t>
            </a:r>
            <a:r>
              <a:rPr lang="nl-NL" dirty="0"/>
              <a:t> (een planthormoon) zorgt voor de aanmaak van verteringsremmers en gifstoffen zodat de plant minder aantrekkelijk wordt voor het plaagrecept</a:t>
            </a:r>
          </a:p>
          <a:p>
            <a:pPr indent="0">
              <a:buNone/>
              <a:defRPr/>
            </a:pPr>
            <a:endParaRPr lang="nl-NL" dirty="0"/>
          </a:p>
          <a:p>
            <a:pPr indent="0">
              <a:buNone/>
              <a:defRPr/>
            </a:pPr>
            <a:r>
              <a:rPr lang="nl-NL" dirty="0" err="1"/>
              <a:t>Jasmonzuur</a:t>
            </a:r>
            <a:r>
              <a:rPr lang="nl-NL" dirty="0"/>
              <a:t> zorgt ook voor de aanmaak van SOS stoffen, die via de huismondjes het blad verlaten.</a:t>
            </a:r>
          </a:p>
        </p:txBody>
      </p:sp>
      <p:pic>
        <p:nvPicPr>
          <p:cNvPr id="2" name="Afbeelding 1">
            <a:extLst>
              <a:ext uri="{FF2B5EF4-FFF2-40B4-BE49-F238E27FC236}">
                <a16:creationId xmlns:a16="http://schemas.microsoft.com/office/drawing/2014/main" id="{D473F850-474B-F911-C1BB-14B67FD81609}"/>
              </a:ext>
            </a:extLst>
          </p:cNvPr>
          <p:cNvPicPr>
            <a:picLocks noChangeAspect="1"/>
          </p:cNvPicPr>
          <p:nvPr/>
        </p:nvPicPr>
        <p:blipFill>
          <a:blip r:embed="rId3"/>
          <a:stretch>
            <a:fillRect/>
          </a:stretch>
        </p:blipFill>
        <p:spPr>
          <a:xfrm>
            <a:off x="7752080" y="4083050"/>
            <a:ext cx="4439920" cy="2774950"/>
          </a:xfrm>
          <a:prstGeom prst="rect">
            <a:avLst/>
          </a:prstGeom>
        </p:spPr>
      </p:pic>
    </p:spTree>
    <p:extLst>
      <p:ext uri="{BB962C8B-B14F-4D97-AF65-F5344CB8AC3E}">
        <p14:creationId xmlns:p14="http://schemas.microsoft.com/office/powerpoint/2010/main" val="20103698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45F9-D6B8-F9D8-01E8-05ABBD40D6C2}"/>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DF7F8AE4-3382-BC6C-D0C9-C51D4723519E}"/>
              </a:ext>
            </a:extLst>
          </p:cNvPr>
          <p:cNvSpPr>
            <a:spLocks noGrp="1" noChangeArrowheads="1"/>
          </p:cNvSpPr>
          <p:nvPr>
            <p:ph type="title"/>
          </p:nvPr>
        </p:nvSpPr>
        <p:spPr>
          <a:xfrm>
            <a:off x="1079224" y="592001"/>
            <a:ext cx="7886700" cy="996950"/>
          </a:xfrm>
        </p:spPr>
        <p:txBody>
          <a:bodyPr/>
          <a:lstStyle/>
          <a:p>
            <a:pPr eaLnBrk="1" hangingPunct="1"/>
            <a:r>
              <a:rPr lang="nl-NL" altLang="nl-NL" b="1" dirty="0"/>
              <a:t>SOS stoffen</a:t>
            </a:r>
          </a:p>
        </p:txBody>
      </p:sp>
      <p:sp>
        <p:nvSpPr>
          <p:cNvPr id="7171" name="Tijdelijke aanduiding voor inhoud 2">
            <a:extLst>
              <a:ext uri="{FF2B5EF4-FFF2-40B4-BE49-F238E27FC236}">
                <a16:creationId xmlns:a16="http://schemas.microsoft.com/office/drawing/2014/main" id="{09B7D0AB-D72D-8591-2BF9-0FCFC20A8F4B}"/>
              </a:ext>
            </a:extLst>
          </p:cNvPr>
          <p:cNvSpPr>
            <a:spLocks noGrp="1" noChangeArrowheads="1"/>
          </p:cNvSpPr>
          <p:nvPr>
            <p:ph idx="1"/>
          </p:nvPr>
        </p:nvSpPr>
        <p:spPr>
          <a:xfrm>
            <a:off x="1079224" y="1910876"/>
            <a:ext cx="8135896" cy="4738260"/>
          </a:xfrm>
        </p:spPr>
        <p:txBody>
          <a:bodyPr>
            <a:normAutofit/>
          </a:bodyPr>
          <a:lstStyle/>
          <a:p>
            <a:pPr indent="0">
              <a:buNone/>
              <a:defRPr/>
            </a:pPr>
            <a:r>
              <a:rPr lang="nl-NL" dirty="0"/>
              <a:t>Maar het zijn niet alleen de biologische bestrijders die reageren.</a:t>
            </a:r>
          </a:p>
          <a:p>
            <a:pPr indent="0">
              <a:buNone/>
              <a:defRPr/>
            </a:pPr>
            <a:endParaRPr lang="nl-NL" dirty="0"/>
          </a:p>
          <a:p>
            <a:pPr indent="0">
              <a:buNone/>
              <a:defRPr/>
            </a:pPr>
            <a:r>
              <a:rPr lang="nl-NL" dirty="0"/>
              <a:t>De plaaginsecten merken de geurstoffen ook op, de reactie hierop is verschillend:</a:t>
            </a:r>
          </a:p>
          <a:p>
            <a:pPr indent="0">
              <a:buNone/>
              <a:defRPr/>
            </a:pPr>
            <a:endParaRPr lang="nl-NL" dirty="0"/>
          </a:p>
          <a:p>
            <a:pPr indent="0">
              <a:buNone/>
              <a:defRPr/>
            </a:pPr>
            <a:r>
              <a:rPr lang="nl-NL" dirty="0"/>
              <a:t>Sommige plaaginsecten worden afgestoten, immers het risico van biologische bestrijders en de plant is toch al aangevreten.</a:t>
            </a:r>
          </a:p>
          <a:p>
            <a:pPr indent="0">
              <a:buNone/>
              <a:defRPr/>
            </a:pPr>
            <a:endParaRPr lang="nl-NL" dirty="0"/>
          </a:p>
          <a:p>
            <a:pPr indent="0">
              <a:buNone/>
              <a:defRPr/>
            </a:pPr>
            <a:r>
              <a:rPr lang="nl-NL" dirty="0"/>
              <a:t>Andere plaaginsecten worden juist aangetrokken en gaan dan de buurplanten te lijf.</a:t>
            </a:r>
          </a:p>
        </p:txBody>
      </p:sp>
      <p:pic>
        <p:nvPicPr>
          <p:cNvPr id="2" name="Afbeelding 1">
            <a:extLst>
              <a:ext uri="{FF2B5EF4-FFF2-40B4-BE49-F238E27FC236}">
                <a16:creationId xmlns:a16="http://schemas.microsoft.com/office/drawing/2014/main" id="{DA734385-7673-C089-8765-00C37F6AE16B}"/>
              </a:ext>
            </a:extLst>
          </p:cNvPr>
          <p:cNvPicPr>
            <a:picLocks noChangeAspect="1"/>
          </p:cNvPicPr>
          <p:nvPr/>
        </p:nvPicPr>
        <p:blipFill>
          <a:blip r:embed="rId3"/>
          <a:stretch>
            <a:fillRect/>
          </a:stretch>
        </p:blipFill>
        <p:spPr>
          <a:xfrm>
            <a:off x="9535477" y="427037"/>
            <a:ext cx="2143125" cy="2143125"/>
          </a:xfrm>
          <a:prstGeom prst="rect">
            <a:avLst/>
          </a:prstGeom>
        </p:spPr>
      </p:pic>
      <p:pic>
        <p:nvPicPr>
          <p:cNvPr id="3" name="Afbeelding 2">
            <a:extLst>
              <a:ext uri="{FF2B5EF4-FFF2-40B4-BE49-F238E27FC236}">
                <a16:creationId xmlns:a16="http://schemas.microsoft.com/office/drawing/2014/main" id="{A7413018-7E57-1A33-C71D-0778B5C19D79}"/>
              </a:ext>
            </a:extLst>
          </p:cNvPr>
          <p:cNvPicPr>
            <a:picLocks noChangeAspect="1"/>
          </p:cNvPicPr>
          <p:nvPr/>
        </p:nvPicPr>
        <p:blipFill>
          <a:blip r:embed="rId3"/>
          <a:stretch>
            <a:fillRect/>
          </a:stretch>
        </p:blipFill>
        <p:spPr>
          <a:xfrm>
            <a:off x="9535477" y="4287839"/>
            <a:ext cx="2143125" cy="2143125"/>
          </a:xfrm>
          <a:prstGeom prst="rect">
            <a:avLst/>
          </a:prstGeom>
        </p:spPr>
      </p:pic>
    </p:spTree>
    <p:extLst>
      <p:ext uri="{BB962C8B-B14F-4D97-AF65-F5344CB8AC3E}">
        <p14:creationId xmlns:p14="http://schemas.microsoft.com/office/powerpoint/2010/main" val="2548359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633</TotalTime>
  <Words>3155</Words>
  <Application>Microsoft Office PowerPoint</Application>
  <PresentationFormat>Breedbeeld</PresentationFormat>
  <Paragraphs>466</Paragraphs>
  <Slides>64</Slides>
  <Notes>59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64</vt:i4>
      </vt:variant>
    </vt:vector>
  </HeadingPairs>
  <TitlesOfParts>
    <vt:vector size="71" baseType="lpstr">
      <vt:lpstr>Arial</vt:lpstr>
      <vt:lpstr>Calibri</vt:lpstr>
      <vt:lpstr>GT Walsheim Regular</vt:lpstr>
      <vt:lpstr>RijksoverheidSansHeading</vt:lpstr>
      <vt:lpstr>RijksoverheidSerif</vt:lpstr>
      <vt:lpstr>Wingdings</vt:lpstr>
      <vt:lpstr>Kantoorthema</vt:lpstr>
      <vt:lpstr>PowerPoint-presentatie</vt:lpstr>
      <vt:lpstr>Aftrap</vt:lpstr>
      <vt:lpstr>Secundaire metabolieten </vt:lpstr>
      <vt:lpstr>Secundaire metabolieten</vt:lpstr>
      <vt:lpstr>De plantbelager en diens vijand</vt:lpstr>
      <vt:lpstr>De plantbelager en diens vijand</vt:lpstr>
      <vt:lpstr>Jasmonzuur</vt:lpstr>
      <vt:lpstr>Jasmonzuur</vt:lpstr>
      <vt:lpstr>SOS stoffen</vt:lpstr>
      <vt:lpstr>Wat wil de schimmel?</vt:lpstr>
      <vt:lpstr>Levenscyclus schimmel</vt:lpstr>
      <vt:lpstr>Schade door schimmels</vt:lpstr>
      <vt:lpstr>Plant eigen mechanisme om schimmelinfecties te overleven</vt:lpstr>
      <vt:lpstr>Wat is een virus?</vt:lpstr>
      <vt:lpstr>Virus - fotosynthese</vt:lpstr>
      <vt:lpstr>Kenmerken van een virus</vt:lpstr>
      <vt:lpstr>Structuur van een virus</vt:lpstr>
      <vt:lpstr>Verspreiding van een virus</vt:lpstr>
      <vt:lpstr>Verspreiding van een virus</vt:lpstr>
      <vt:lpstr>Persistent</vt:lpstr>
      <vt:lpstr>Vermenigvuldiging van een virus</vt:lpstr>
      <vt:lpstr>Vermenigvuldiging van een virus</vt:lpstr>
      <vt:lpstr>Inenten tegen virus?</vt:lpstr>
      <vt:lpstr>Inenten tegen virus?</vt:lpstr>
      <vt:lpstr>Virusvrij vermeerderen</vt:lpstr>
      <vt:lpstr>Virusvrij vermeerderen</vt:lpstr>
      <vt:lpstr>Hoe ziet een bacterie eruit?</vt:lpstr>
      <vt:lpstr>Hoe ziet een bacterie eruit?</vt:lpstr>
      <vt:lpstr>Hoe ziet een bacterie eruit?</vt:lpstr>
      <vt:lpstr>Hoe ziet een bacterie eruit?</vt:lpstr>
      <vt:lpstr>Hoe ziet een bacterie eruit</vt:lpstr>
      <vt:lpstr>Hoe ziet een bacterie eruit</vt:lpstr>
      <vt:lpstr>Hoe ziet een bacterie eruit</vt:lpstr>
      <vt:lpstr>Vermenigvuldiging bacterie</vt:lpstr>
      <vt:lpstr>Hoe komen bacterie de plant binnen?</vt:lpstr>
      <vt:lpstr>Quarantaine maatregelingen</vt:lpstr>
      <vt:lpstr>Visie gewasbescherming 2030</vt:lpstr>
      <vt:lpstr>1. Weerbare planten en teeltsystemen</vt:lpstr>
      <vt:lpstr>2. Nagenoeg geen emissies naar het milieu</vt:lpstr>
      <vt:lpstr>3. Gezonde leefomgeving</vt:lpstr>
      <vt:lpstr>Principes van weerbaar telen </vt:lpstr>
      <vt:lpstr>Wat zijn biostimulanten</vt:lpstr>
      <vt:lpstr>Wat doet een Biostimulant</vt:lpstr>
      <vt:lpstr>Waar staan biostimulanten?</vt:lpstr>
      <vt:lpstr>Een biostimulant is géén gewasbeschermingsmiddel</vt:lpstr>
      <vt:lpstr>Criteria voor biostimulanten</vt:lpstr>
      <vt:lpstr>Voorbeelden van biostimulanten: </vt:lpstr>
      <vt:lpstr>Wat is het verschil tussen plantversterkers en biostimulatoren</vt:lpstr>
      <vt:lpstr>PowerPoint-presentatie</vt:lpstr>
      <vt:lpstr>PowerPoint-presentatie</vt:lpstr>
      <vt:lpstr>PowerPoint-presentatie</vt:lpstr>
      <vt:lpstr>PowerPoint-presentatie</vt:lpstr>
      <vt:lpstr>Vragen les 2</vt:lpstr>
      <vt:lpstr>Vragen les 2</vt:lpstr>
      <vt:lpstr>Huiswerk les 3 </vt:lpstr>
      <vt:lpstr>Verwerkingsvraag les 3</vt:lpstr>
      <vt:lpstr>Vragen les4</vt:lpstr>
      <vt:lpstr>Vragen les 4</vt:lpstr>
      <vt:lpstr>Huiswerk les 5</vt:lpstr>
      <vt:lpstr>Huiswerk les 5</vt:lpstr>
      <vt:lpstr>Huiswerk les 6</vt:lpstr>
      <vt:lpstr>Huiswerk les 6</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52</cp:revision>
  <dcterms:created xsi:type="dcterms:W3CDTF">2020-11-10T08:38:03Z</dcterms:created>
  <dcterms:modified xsi:type="dcterms:W3CDTF">2024-12-20T07:32:23Z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